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0"/>
  </p:notesMasterIdLst>
  <p:sldIdLst>
    <p:sldId id="256" r:id="rId2"/>
    <p:sldId id="258" r:id="rId3"/>
    <p:sldId id="285" r:id="rId4"/>
    <p:sldId id="259" r:id="rId5"/>
    <p:sldId id="279" r:id="rId6"/>
    <p:sldId id="281" r:id="rId7"/>
    <p:sldId id="260" r:id="rId8"/>
    <p:sldId id="277" r:id="rId9"/>
    <p:sldId id="280" r:id="rId10"/>
    <p:sldId id="288" r:id="rId11"/>
    <p:sldId id="261" r:id="rId12"/>
    <p:sldId id="282" r:id="rId13"/>
    <p:sldId id="283" r:id="rId14"/>
    <p:sldId id="276" r:id="rId15"/>
    <p:sldId id="286" r:id="rId16"/>
    <p:sldId id="265" r:id="rId17"/>
    <p:sldId id="263" r:id="rId18"/>
    <p:sldId id="26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794" autoAdjust="0"/>
    <p:restoredTop sz="69597" autoAdjust="0"/>
  </p:normalViewPr>
  <p:slideViewPr>
    <p:cSldViewPr snapToGrid="0">
      <p:cViewPr>
        <p:scale>
          <a:sx n="75" d="100"/>
          <a:sy n="75" d="100"/>
        </p:scale>
        <p:origin x="-1872" y="-54"/>
      </p:cViewPr>
      <p:guideLst>
        <p:guide orient="horz" pos="3826"/>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93DB61-E41D-432A-9686-D0AFBAE5CB8C}" type="datetimeFigureOut">
              <a:rPr lang="en-US" smtClean="0"/>
              <a:pPr/>
              <a:t>10/3/2012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B8852B-A40B-4782-A027-7BA5C376D56C}" type="slidenum">
              <a:rPr lang="en-US" smtClean="0"/>
              <a:pPr/>
              <a:t>‹#›</a:t>
            </a:fld>
            <a:endParaRPr lang="en-US"/>
          </a:p>
        </p:txBody>
      </p:sp>
    </p:spTree>
    <p:extLst>
      <p:ext uri="{BB962C8B-B14F-4D97-AF65-F5344CB8AC3E}">
        <p14:creationId xmlns:p14="http://schemas.microsoft.com/office/powerpoint/2010/main" xmlns="" val="3222923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DOUG</a:t>
            </a:r>
            <a:endParaRPr lang="en-US" baseline="0" dirty="0" smtClean="0"/>
          </a:p>
          <a:p>
            <a:endParaRPr lang="en-US" dirty="0" smtClean="0"/>
          </a:p>
          <a:p>
            <a:r>
              <a:rPr lang="en-US" sz="1200" kern="1200" dirty="0" smtClean="0">
                <a:solidFill>
                  <a:schemeClr val="tx1"/>
                </a:solidFill>
                <a:latin typeface="+mn-lt"/>
                <a:ea typeface="+mn-ea"/>
                <a:cs typeface="+mn-cs"/>
              </a:rPr>
              <a:t>Hello, everyone.  My name is Doug McDuffie (and I’m Stephanie </a:t>
            </a:r>
            <a:r>
              <a:rPr lang="en-US" sz="1200" kern="1200" dirty="0" err="1" smtClean="0">
                <a:solidFill>
                  <a:schemeClr val="tx1"/>
                </a:solidFill>
                <a:latin typeface="+mn-lt"/>
                <a:ea typeface="+mn-ea"/>
                <a:cs typeface="+mn-cs"/>
              </a:rPr>
              <a:t>Zarkis</a:t>
            </a:r>
            <a:r>
              <a:rPr lang="en-US" sz="1200" kern="1200" dirty="0" smtClean="0">
                <a:solidFill>
                  <a:schemeClr val="tx1"/>
                </a:solidFill>
                <a:latin typeface="+mn-lt"/>
                <a:ea typeface="+mn-ea"/>
                <a:cs typeface="+mn-cs"/>
              </a:rPr>
              <a:t>) and we are here today to talk about past, present and future changes to Florida’s coastline.  Florida’s coast is the reason why many of us are here.  People come here to fish, swim, engage in business, and admire the beauty of the area. The coast has changed in the past and will continue to change into the future.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Changes to the coast may have serious effects on Florida’s treasured lifestyle and many may be asking, “what does this mean to me?” Well, we are here to discuss that, as part of a Florida Sea Grant and University Florida project on planning for coastal change in Levy County.</a:t>
            </a:r>
          </a:p>
          <a:p>
            <a:endParaRPr lang="en-US" dirty="0" smtClean="0"/>
          </a:p>
          <a:p>
            <a:r>
              <a:rPr lang="en-US" dirty="0" smtClean="0"/>
              <a:t>The</a:t>
            </a:r>
            <a:r>
              <a:rPr lang="en-US" baseline="0" dirty="0" smtClean="0"/>
              <a:t> issues we would like to address deal with industry, infrastructure and environmental concerns</a:t>
            </a:r>
          </a:p>
          <a:p>
            <a:endParaRPr lang="en-US" baseline="0" dirty="0" smtClean="0"/>
          </a:p>
          <a:p>
            <a:r>
              <a:rPr lang="en-US" baseline="0" dirty="0" smtClean="0"/>
              <a:t>We also really want to know what you think about these and other issues</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DOUG</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Before we begin, it is important to identify just what</a:t>
            </a:r>
            <a:r>
              <a:rPr lang="en-US" sz="1200" kern="1200" baseline="0" dirty="0" smtClean="0">
                <a:solidFill>
                  <a:schemeClr val="tx1"/>
                </a:solidFill>
                <a:latin typeface="+mn-lt"/>
                <a:ea typeface="+mn-ea"/>
                <a:cs typeface="+mn-cs"/>
              </a:rPr>
              <a:t> kind of changes we plan to talk about.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Changes to </a:t>
            </a:r>
            <a:r>
              <a:rPr lang="en-US" sz="1200" kern="1200" dirty="0" err="1" smtClean="0">
                <a:solidFill>
                  <a:schemeClr val="tx1"/>
                </a:solidFill>
                <a:latin typeface="+mn-lt"/>
                <a:ea typeface="+mn-ea"/>
                <a:cs typeface="+mn-cs"/>
              </a:rPr>
              <a:t>Floridas</a:t>
            </a:r>
            <a:r>
              <a:rPr lang="en-US" sz="1200" kern="1200" dirty="0" smtClean="0">
                <a:solidFill>
                  <a:schemeClr val="tx1"/>
                </a:solidFill>
                <a:latin typeface="+mn-lt"/>
                <a:ea typeface="+mn-ea"/>
                <a:cs typeface="+mn-cs"/>
              </a:rPr>
              <a:t> coastline have sometimes occurred quickly while other times it occurs more slowly.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slow changes can be seen in coastal erosion, habitat loss, and the emerging presence of non-native plants and animals.  Rapid coastal changes usually take the form of hurricanes and other large storms.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Other changes to the coast have been well publicized lately, for example, with news reports discussing sea level rise and saltwater intrusion in drinking water wells.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DOUG</a:t>
            </a:r>
            <a:endParaRPr lang="en-US" baseline="0" dirty="0" smtClean="0"/>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general outline and purpose of our presentation is to: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sz="1200" kern="1200" dirty="0" smtClean="0">
                <a:solidFill>
                  <a:schemeClr val="tx1"/>
                </a:solidFill>
                <a:latin typeface="+mn-lt"/>
                <a:ea typeface="+mn-ea"/>
                <a:cs typeface="+mn-cs"/>
              </a:rPr>
              <a:t>present information regarding changes to the coast,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sz="1200"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sz="1200" kern="1200" dirty="0" smtClean="0">
                <a:solidFill>
                  <a:schemeClr val="tx1"/>
                </a:solidFill>
                <a:latin typeface="+mn-lt"/>
                <a:ea typeface="+mn-ea"/>
                <a:cs typeface="+mn-cs"/>
              </a:rPr>
              <a:t>2) gather public input and feedback, and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sz="1200"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sz="1200" kern="1200" dirty="0" smtClean="0">
                <a:solidFill>
                  <a:schemeClr val="tx1"/>
                </a:solidFill>
                <a:latin typeface="+mn-lt"/>
                <a:ea typeface="+mn-ea"/>
                <a:cs typeface="+mn-cs"/>
              </a:rPr>
              <a:t>3) discuss issues pertinent to the </a:t>
            </a:r>
            <a:r>
              <a:rPr lang="en-US" sz="1200" kern="1200" dirty="0" err="1" smtClean="0">
                <a:solidFill>
                  <a:schemeClr val="tx1"/>
                </a:solidFill>
                <a:latin typeface="+mn-lt"/>
                <a:ea typeface="+mn-ea"/>
                <a:cs typeface="+mn-cs"/>
              </a:rPr>
              <a:t>longterm</a:t>
            </a:r>
            <a:r>
              <a:rPr lang="en-US" sz="1200" kern="1200" dirty="0" smtClean="0">
                <a:solidFill>
                  <a:schemeClr val="tx1"/>
                </a:solidFill>
                <a:latin typeface="+mn-lt"/>
                <a:ea typeface="+mn-ea"/>
                <a:cs typeface="+mn-cs"/>
              </a:rPr>
              <a:t> economic health of Cedar Key.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By identifying, discussing and ultimately planning for sea level rise in Cedar Key, prudent and cost-efficient solutions can be identified and implemented over time. Topics to be discussed include: how the coast is changing; how changes in the coast might affect you; and what that might mean for you.</a:t>
            </a:r>
          </a:p>
          <a:p>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endParaRPr lang="en-US" dirty="0" smtClean="0"/>
          </a:p>
          <a:p>
            <a:r>
              <a:rPr lang="en-US" dirty="0" smtClean="0"/>
              <a:t>Cone of uncertainty</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DOUG</a:t>
            </a:r>
          </a:p>
          <a:p>
            <a:endParaRPr lang="en-US" baseline="0" dirty="0" smtClean="0"/>
          </a:p>
          <a:p>
            <a:r>
              <a:rPr lang="en-US" baseline="0" dirty="0" smtClean="0"/>
              <a:t>Of significant importance to Cedar Key and certainly to you, the Chamber of Commerce, are changes to local economic conditions.  Cedar Key has experienced many economic shifts over the years.  Notable ones include the relocation of the community after the storm of 1896, the gill-net ban, and the upgrading of the Cedar Key well.  </a:t>
            </a:r>
          </a:p>
          <a:p>
            <a:endParaRPr lang="en-US" baseline="0" dirty="0" smtClean="0"/>
          </a:p>
          <a:p>
            <a:r>
              <a:rPr lang="en-US" baseline="0" dirty="0" smtClean="0"/>
              <a:t>Sea level rise makes coastal changes more pronounced</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While not seemingly related, these events raise the larger point that transitions, sudden or slow, are part of living here in Cedar Key. We can learn from the changes in the past to make better decisions for the future.</a:t>
            </a:r>
          </a:p>
          <a:p>
            <a:endParaRPr lang="en-US" baseline="0" dirty="0" smtClean="0"/>
          </a:p>
          <a:p>
            <a:r>
              <a:rPr lang="en-US" baseline="0" dirty="0" smtClean="0"/>
              <a:t>The implications of physical changes to the coast include issues like saltwater intrusion into local wells, the loss off local wildlife habitat, and other issues like erosion and inundation caused by sea level rise.</a:t>
            </a:r>
          </a:p>
        </p:txBody>
      </p:sp>
      <p:sp>
        <p:nvSpPr>
          <p:cNvPr id="4" name="Slide Number Placeholder 3"/>
          <p:cNvSpPr>
            <a:spLocks noGrp="1"/>
          </p:cNvSpPr>
          <p:nvPr>
            <p:ph type="sldNum" sz="quarter" idx="10"/>
          </p:nvPr>
        </p:nvSpPr>
        <p:spPr/>
        <p:txBody>
          <a:bodyPr/>
          <a:lstStyle/>
          <a:p>
            <a:fld id="{4DB8852B-A40B-4782-A027-7BA5C376D56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DOUG</a:t>
            </a:r>
          </a:p>
          <a:p>
            <a:endParaRPr lang="en-US" dirty="0" smtClean="0"/>
          </a:p>
          <a:p>
            <a:r>
              <a:rPr lang="en-US" dirty="0" smtClean="0"/>
              <a:t>Illustrated</a:t>
            </a:r>
            <a:r>
              <a:rPr lang="en-US" baseline="0" dirty="0" smtClean="0"/>
              <a:t> here is the process of Salt water intrusion.  When wells are placed near to the coast, as they are in Cedar Key, the potential for salt water intrusion increases.  The reasons they do so may be related to drought conditions, large uptakes in water, or others.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As the sea level rises, the balance of fresh and salt water is shifted in favor of the salt water, allowing it to filter into the fresh water system.</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aseline="0" dirty="0" err="1" smtClean="0"/>
              <a:t>Sho</a:t>
            </a:r>
            <a:endParaRPr lang="en-US" baseline="0" dirty="0" smtClean="0"/>
          </a:p>
          <a:p>
            <a:endParaRPr lang="en-US" baseline="0" dirty="0" smtClean="0"/>
          </a:p>
          <a:p>
            <a:r>
              <a:rPr lang="en-US" baseline="0" dirty="0" smtClean="0"/>
              <a:t>When sea level rises it displaces </a:t>
            </a:r>
            <a:r>
              <a:rPr lang="en-US" baseline="0" dirty="0" err="1" smtClean="0"/>
              <a:t>rfres</a:t>
            </a:r>
            <a:r>
              <a:rPr lang="en-US" baseline="0" dirty="0" smtClean="0"/>
              <a:t> water </a:t>
            </a:r>
            <a:r>
              <a:rPr lang="en-US" baseline="0" dirty="0" err="1" smtClean="0"/>
              <a:t>wn</a:t>
            </a:r>
            <a:r>
              <a:rPr lang="en-US" baseline="0" dirty="0" smtClean="0"/>
              <a:t> in figures A and progressing to B highlights the impact that sea level rise can have on local wells</a:t>
            </a:r>
          </a:p>
        </p:txBody>
      </p:sp>
      <p:sp>
        <p:nvSpPr>
          <p:cNvPr id="4" name="Slide Number Placeholder 3"/>
          <p:cNvSpPr>
            <a:spLocks noGrp="1"/>
          </p:cNvSpPr>
          <p:nvPr>
            <p:ph type="sldNum" sz="quarter" idx="10"/>
          </p:nvPr>
        </p:nvSpPr>
        <p:spPr/>
        <p:txBody>
          <a:bodyPr/>
          <a:lstStyle/>
          <a:p>
            <a:fld id="{4DB8852B-A40B-4782-A027-7BA5C376D56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DOUG</a:t>
            </a:r>
          </a:p>
          <a:p>
            <a:endParaRPr lang="en-US" dirty="0" smtClean="0"/>
          </a:p>
          <a:p>
            <a:r>
              <a:rPr lang="en-US" dirty="0" smtClean="0"/>
              <a:t>Seen</a:t>
            </a:r>
            <a:r>
              <a:rPr lang="en-US" baseline="0" dirty="0" smtClean="0"/>
              <a:t> here is an image of nearby </a:t>
            </a:r>
            <a:r>
              <a:rPr lang="en-US" baseline="0" dirty="0" err="1" smtClean="0"/>
              <a:t>Waccasassa</a:t>
            </a:r>
            <a:r>
              <a:rPr lang="en-US" baseline="0" dirty="0" smtClean="0"/>
              <a:t> Bay.  While this image may seem pleasant, there is cause for concern.  </a:t>
            </a:r>
          </a:p>
          <a:p>
            <a:endParaRPr lang="en-US" baseline="0" dirty="0" smtClean="0"/>
          </a:p>
          <a:p>
            <a:r>
              <a:rPr lang="en-US" baseline="0" dirty="0" smtClean="0"/>
              <a:t>Similar to the previous slides depiction of salt water intrusion, rising sea levels are making life tough for coastal forests known as coastal hammocks, because salt water is drying up the roots of the trees.  These hammocks are important parts of Cedar Key and the nature coasts natural environment.  Without them, many plants and animals would not have a home.</a:t>
            </a:r>
          </a:p>
          <a:p>
            <a:endParaRPr lang="en-US" baseline="0" dirty="0" smtClean="0"/>
          </a:p>
          <a:p>
            <a:r>
              <a:rPr lang="en-US" baseline="0" dirty="0" smtClean="0"/>
              <a:t>Now, it is important to understand that the changes in the environment are a natural process.  The migration or transition from one type of land to another has occurred many times before.  Inland forests become coastal hammock, coastal hammocks become marshland, and marshland eventually sinks into the sea.  However, the concern for these ‘migrating’ or moving environments is made worse by Sea level as it forces the change of coastal land much faster – so fast in fact that many of the coastal hammocks can’t keep pace and end up dying.</a:t>
            </a:r>
          </a:p>
          <a:p>
            <a:endParaRPr lang="en-US" baseline="0" dirty="0" smtClean="0"/>
          </a:p>
        </p:txBody>
      </p:sp>
      <p:sp>
        <p:nvSpPr>
          <p:cNvPr id="4" name="Slide Number Placeholder 3"/>
          <p:cNvSpPr>
            <a:spLocks noGrp="1"/>
          </p:cNvSpPr>
          <p:nvPr>
            <p:ph type="sldNum" sz="quarter" idx="10"/>
          </p:nvPr>
        </p:nvSpPr>
        <p:spPr/>
        <p:txBody>
          <a:bodyPr/>
          <a:lstStyle/>
          <a:p>
            <a:fld id="{4DB8852B-A40B-4782-A027-7BA5C376D56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DOUG</a:t>
            </a:r>
          </a:p>
          <a:p>
            <a:endParaRPr lang="en-US" dirty="0" smtClean="0"/>
          </a:p>
          <a:p>
            <a:r>
              <a:rPr lang="en-US" dirty="0" smtClean="0"/>
              <a:t>Finally,</a:t>
            </a:r>
            <a:r>
              <a:rPr lang="en-US" baseline="0" dirty="0" smtClean="0"/>
              <a:t> we should address the concerns of erosion and flooding because as the sea level rises, issues related to water movement and disposal become more challenging.  </a:t>
            </a:r>
          </a:p>
          <a:p>
            <a:endParaRPr lang="en-US" baseline="0" dirty="0" smtClean="0"/>
          </a:p>
          <a:p>
            <a:r>
              <a:rPr lang="en-US" baseline="0" dirty="0" smtClean="0"/>
              <a:t>Coastal erosion not only effects our natural areas but also could lead to the devaluing of existing land parcels.  While a natural process that occurs slowly over time, erosion is most noticeable after a large storm event.  A higher average tide will likely speed this process.</a:t>
            </a:r>
          </a:p>
          <a:p>
            <a:endParaRPr lang="en-US" baseline="0" dirty="0" smtClean="0"/>
          </a:p>
          <a:p>
            <a:r>
              <a:rPr lang="en-US" baseline="0" dirty="0" smtClean="0"/>
              <a:t>Second, the flooding of low-lying areas may occur more frequently as sewers back up and standing water is able to collect in additional areas.</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4DB8852B-A40B-4782-A027-7BA5C376D56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r>
              <a:rPr lang="en-US" dirty="0" smtClean="0"/>
              <a:t>: Lets get a new, smaller picture</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DOUG</a:t>
            </a:r>
          </a:p>
          <a:p>
            <a:endParaRPr lang="en-US" dirty="0" smtClean="0"/>
          </a:p>
          <a:p>
            <a:r>
              <a:rPr lang="en-US" dirty="0" smtClean="0"/>
              <a:t>Before</a:t>
            </a:r>
            <a:r>
              <a:rPr lang="en-US" baseline="0" dirty="0" smtClean="0"/>
              <a:t> we conclude, we should take time to think about how the economy in Cedar Key may be affected.  The consequences of sea level rise on our natural and built environments, and what that means to Cedar Key, is a key concern.</a:t>
            </a:r>
          </a:p>
          <a:p>
            <a:endParaRPr lang="en-US" baseline="0" dirty="0" smtClean="0"/>
          </a:p>
          <a:p>
            <a:r>
              <a:rPr lang="en-US" baseline="0" dirty="0" smtClean="0"/>
              <a:t>Capital investments like roads, land and buildings might be affected by sea level rise and planning for their future location, upgrade or otherwise is of interest to the community.</a:t>
            </a:r>
          </a:p>
          <a:p>
            <a:endParaRPr lang="en-US" baseline="0" dirty="0" smtClean="0"/>
          </a:p>
          <a:p>
            <a:r>
              <a:rPr lang="en-US" baseline="0" dirty="0" smtClean="0"/>
              <a:t>Next, consideration ought to be given to the issue of utilities. If needed, where will the next well be located?  How will Cedar Key handle its future plumbing and sewer needs?  Is the electricity supply in jeopardy?  What is likely to happen to the tourism industry?  These and other questions regarding the critical infrastructure of Cedar Key might be considered as we plan for sea level rise</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4DB8852B-A40B-4782-A027-7BA5C376D56C}"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DOUG</a:t>
            </a:r>
          </a:p>
          <a:p>
            <a:endParaRPr lang="en-US" dirty="0" smtClean="0"/>
          </a:p>
          <a:p>
            <a:r>
              <a:rPr lang="en-US" baseline="0" dirty="0" smtClean="0"/>
              <a:t>In conclusion, we can see that changes in the Florida coastline present many challenges for coastal communities like Cedar Key.  </a:t>
            </a:r>
          </a:p>
          <a:p>
            <a:endParaRPr lang="en-US" baseline="0" dirty="0" smtClean="0"/>
          </a:p>
          <a:p>
            <a:r>
              <a:rPr lang="en-US" baseline="0" dirty="0" smtClean="0"/>
              <a:t>Some of these changes, like hurricanes and laws, are sudden and potentially disastrous.  These are the kinds of changes that almost nothing can be done to prevent. </a:t>
            </a:r>
          </a:p>
          <a:p>
            <a:endParaRPr lang="en-US" baseline="0" dirty="0" smtClean="0"/>
          </a:p>
          <a:p>
            <a:r>
              <a:rPr lang="en-US" baseline="0" dirty="0" smtClean="0"/>
              <a:t>Other changes take years but, over the course of a life, are made evident like the loss of coastal hammocks or forests and the intrusion of saltwater into fresh water wells.  These changes require action and are usually dealt with accord</a:t>
            </a:r>
          </a:p>
          <a:p>
            <a:endParaRPr lang="en-US" baseline="0" dirty="0" smtClean="0"/>
          </a:p>
          <a:p>
            <a:r>
              <a:rPr lang="en-US" baseline="0" dirty="0" smtClean="0"/>
              <a:t>The threat of sea level rise to Cedar Key is similar to these gradual changes but much slower.  It will likely change many aspects of our communities, the state and even the nation, though in our lives we may not notice it.  </a:t>
            </a:r>
          </a:p>
          <a:p>
            <a:endParaRPr lang="en-US" baseline="0" dirty="0" smtClean="0"/>
          </a:p>
          <a:p>
            <a:r>
              <a:rPr lang="en-US" baseline="0" dirty="0" smtClean="0"/>
              <a:t>By understanding where we are vulnerable and planning for </a:t>
            </a:r>
            <a:r>
              <a:rPr lang="en-US" baseline="0" dirty="0" err="1" smtClean="0"/>
              <a:t>longterm</a:t>
            </a:r>
            <a:r>
              <a:rPr lang="en-US" baseline="0" dirty="0" smtClean="0"/>
              <a:t> solutions, we can minimize the effects of coastal change, and better preserve the communities and environments we love.</a:t>
            </a:r>
          </a:p>
          <a:p>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16</a:t>
            </a:fld>
            <a:endParaRPr lang="en-US"/>
          </a:p>
        </p:txBody>
      </p:sp>
    </p:spTree>
    <p:extLst>
      <p:ext uri="{BB962C8B-B14F-4D97-AF65-F5344CB8AC3E}">
        <p14:creationId xmlns:p14="http://schemas.microsoft.com/office/powerpoint/2010/main" xmlns="" val="3539908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steph</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18</a:t>
            </a:fld>
            <a:endParaRPr lang="en-US"/>
          </a:p>
        </p:txBody>
      </p:sp>
    </p:spTree>
    <p:extLst>
      <p:ext uri="{BB962C8B-B14F-4D97-AF65-F5344CB8AC3E}">
        <p14:creationId xmlns:p14="http://schemas.microsoft.com/office/powerpoint/2010/main" xmlns="" val="1867439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A50F71FD-DECE-4BC1-849F-B357133236DE}" type="datetimeFigureOut">
              <a:rPr lang="en-US" smtClean="0"/>
              <a:pPr/>
              <a:t>10/3/2012</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1C7E13D2-97E9-4D85-A991-AE322B998B3A}"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50F71FD-DECE-4BC1-849F-B357133236DE}" type="datetimeFigureOut">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7E13D2-97E9-4D85-A991-AE322B998B3A}"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A50F71FD-DECE-4BC1-849F-B357133236DE}" type="datetimeFigureOut">
              <a:rPr lang="en-US" smtClean="0"/>
              <a:pPr/>
              <a:t>10/3/2012</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1C7E13D2-97E9-4D85-A991-AE322B998B3A}"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50F71FD-DECE-4BC1-849F-B357133236DE}" type="datetimeFigureOut">
              <a:rPr lang="en-US" smtClean="0"/>
              <a:pPr/>
              <a:t>10/3/2012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7E13D2-97E9-4D85-A991-AE322B998B3A}"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50F71FD-DECE-4BC1-849F-B357133236DE}" type="datetimeFigureOut">
              <a:rPr lang="en-US" smtClean="0"/>
              <a:pPr/>
              <a:t>10/3/2012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7E13D2-97E9-4D85-A991-AE322B998B3A}"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50F71FD-DECE-4BC1-849F-B357133236DE}" type="datetimeFigureOut">
              <a:rPr lang="en-US" smtClean="0"/>
              <a:pPr/>
              <a:t>10/3/2012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7E13D2-97E9-4D85-A991-AE322B998B3A}"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0F71FD-DECE-4BC1-849F-B357133236DE}" type="datetimeFigureOut">
              <a:rPr lang="en-US" smtClean="0"/>
              <a:pPr/>
              <a:t>10/3/2012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7E13D2-97E9-4D85-A991-AE322B998B3A}"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50F71FD-DECE-4BC1-849F-B357133236DE}" type="datetimeFigureOut">
              <a:rPr lang="en-US" smtClean="0"/>
              <a:pPr/>
              <a:t>10/3/2012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7E13D2-97E9-4D85-A991-AE322B998B3A}"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50F71FD-DECE-4BC1-849F-B357133236DE}" type="datetimeFigureOut">
              <a:rPr lang="en-US" smtClean="0"/>
              <a:pPr/>
              <a:t>10/3/2012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7E13D2-97E9-4D85-A991-AE322B998B3A}"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0F71FD-DECE-4BC1-849F-B357133236DE}" type="datetimeFigureOut">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7E13D2-97E9-4D85-A991-AE322B998B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0F71FD-DECE-4BC1-849F-B357133236DE}" type="datetimeFigureOut">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7E13D2-97E9-4D85-A991-AE322B998B3A}"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A50F71FD-DECE-4BC1-849F-B357133236DE}" type="datetimeFigureOut">
              <a:rPr lang="en-US" smtClean="0"/>
              <a:pPr/>
              <a:t>10/3/2012</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1C7E13D2-97E9-4D85-A991-AE322B998B3A}"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changinglevycoast.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0300" y="3886200"/>
            <a:ext cx="7112000" cy="990600"/>
          </a:xfrm>
        </p:spPr>
        <p:txBody>
          <a:bodyPr>
            <a:noAutofit/>
          </a:bodyPr>
          <a:lstStyle/>
          <a:p>
            <a:pPr algn="ctr"/>
            <a:r>
              <a:rPr lang="en-US" sz="3600" b="1" dirty="0" smtClean="0">
                <a:latin typeface="Century Gothic" pitchFamily="34" charset="0"/>
              </a:rPr>
              <a:t>Coastal Change in Cedar Key</a:t>
            </a:r>
            <a:endParaRPr lang="en-US" sz="3600" b="1" dirty="0">
              <a:latin typeface="Century Gothic" pitchFamily="34" charset="0"/>
            </a:endParaRPr>
          </a:p>
        </p:txBody>
      </p:sp>
      <p:sp>
        <p:nvSpPr>
          <p:cNvPr id="3" name="Subtitle 2"/>
          <p:cNvSpPr>
            <a:spLocks noGrp="1"/>
          </p:cNvSpPr>
          <p:nvPr>
            <p:ph type="subTitle" idx="1"/>
          </p:nvPr>
        </p:nvSpPr>
        <p:spPr>
          <a:xfrm>
            <a:off x="1143000" y="5124450"/>
            <a:ext cx="7086600" cy="533400"/>
          </a:xfrm>
        </p:spPr>
        <p:txBody>
          <a:bodyPr>
            <a:noAutofit/>
          </a:bodyPr>
          <a:lstStyle/>
          <a:p>
            <a:pPr algn="ctr"/>
            <a:r>
              <a:rPr lang="en-US" sz="1800" dirty="0" smtClean="0">
                <a:latin typeface="Century Gothic" pitchFamily="34" charset="0"/>
              </a:rPr>
              <a:t>Doug McDuffie &amp; Stephanie </a:t>
            </a:r>
            <a:r>
              <a:rPr lang="en-US" sz="1800" dirty="0" err="1" smtClean="0">
                <a:latin typeface="Century Gothic" pitchFamily="34" charset="0"/>
              </a:rPr>
              <a:t>Zarkis</a:t>
            </a:r>
            <a:endParaRPr lang="en-US" sz="1800" dirty="0">
              <a:latin typeface="Century Gothic" pitchFamily="34" charset="0"/>
            </a:endParaRPr>
          </a:p>
        </p:txBody>
      </p:sp>
      <p:pic>
        <p:nvPicPr>
          <p:cNvPr id="5" name="Picture 4" descr="800px-Cedar_Key_1884b_small.jpg"/>
          <p:cNvPicPr>
            <a:picLocks noChangeAspect="1"/>
          </p:cNvPicPr>
          <p:nvPr/>
        </p:nvPicPr>
        <p:blipFill>
          <a:blip r:embed="rId3" cstate="print"/>
          <a:stretch>
            <a:fillRect/>
          </a:stretch>
        </p:blipFill>
        <p:spPr>
          <a:xfrm>
            <a:off x="1676400" y="381000"/>
            <a:ext cx="5715000" cy="2957513"/>
          </a:xfrm>
          <a:prstGeom prst="rect">
            <a:avLst/>
          </a:prstGeom>
          <a:ln w="38100" cap="sq">
            <a:solidFill>
              <a:schemeClr val="accent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35655463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Century Gothic" pitchFamily="34" charset="0"/>
                <a:cs typeface="Aparajita" pitchFamily="34" charset="0"/>
              </a:rPr>
              <a:t>Why We’re Here</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a:xfrm>
            <a:off x="457200" y="1219200"/>
            <a:ext cx="8229600" cy="3581400"/>
          </a:xfrm>
        </p:spPr>
        <p:txBody>
          <a:bodyPr>
            <a:normAutofit/>
          </a:bodyPr>
          <a:lstStyle/>
          <a:p>
            <a:r>
              <a:rPr lang="en-US" dirty="0" smtClean="0">
                <a:latin typeface="Century Gothic" pitchFamily="34" charset="0"/>
              </a:rPr>
              <a:t>Engaging public on coastal change impacts</a:t>
            </a:r>
          </a:p>
          <a:p>
            <a:pPr marL="0" indent="0">
              <a:buNone/>
            </a:pPr>
            <a:endParaRPr lang="en-US" dirty="0" smtClean="0">
              <a:latin typeface="Century Gothic" pitchFamily="34" charset="0"/>
            </a:endParaRPr>
          </a:p>
          <a:p>
            <a:r>
              <a:rPr lang="en-US" dirty="0" smtClean="0">
                <a:latin typeface="Century Gothic" pitchFamily="34" charset="0"/>
              </a:rPr>
              <a:t>Impact of future sea level rise</a:t>
            </a:r>
          </a:p>
          <a:p>
            <a:pPr lvl="1"/>
            <a:r>
              <a:rPr lang="en-US" dirty="0" smtClean="0">
                <a:latin typeface="Century Gothic" pitchFamily="34" charset="0"/>
              </a:rPr>
              <a:t>Economic – industry and tourism</a:t>
            </a:r>
          </a:p>
          <a:p>
            <a:pPr lvl="1"/>
            <a:r>
              <a:rPr lang="en-US" dirty="0" smtClean="0">
                <a:latin typeface="Century Gothic" pitchFamily="34" charset="0"/>
              </a:rPr>
              <a:t>Infrastructure – water and sewer</a:t>
            </a:r>
          </a:p>
          <a:p>
            <a:pPr lvl="1"/>
            <a:r>
              <a:rPr lang="en-US" dirty="0" smtClean="0">
                <a:latin typeface="Century Gothic" pitchFamily="34" charset="0"/>
              </a:rPr>
              <a:t>Environmental – habitat loss and erosion</a:t>
            </a:r>
          </a:p>
          <a:p>
            <a:pPr marL="274320" lvl="1" indent="0">
              <a:buNone/>
            </a:pPr>
            <a:endParaRPr lang="en-US" dirty="0" smtClean="0">
              <a:latin typeface="Century Gothic" pitchFamily="34" charset="0"/>
            </a:endParaRPr>
          </a:p>
          <a:p>
            <a:r>
              <a:rPr lang="en-US" dirty="0" smtClean="0">
                <a:latin typeface="Century Gothic" pitchFamily="34" charset="0"/>
              </a:rPr>
              <a:t>We want to hear from </a:t>
            </a:r>
            <a:r>
              <a:rPr lang="en-US" b="1" dirty="0" smtClean="0">
                <a:latin typeface="Century Gothic" pitchFamily="34" charset="0"/>
              </a:rPr>
              <a:t>you</a:t>
            </a:r>
          </a:p>
          <a:p>
            <a:pPr lvl="1">
              <a:buNone/>
            </a:pPr>
            <a:endParaRPr lang="en-US" dirty="0" smtClean="0">
              <a:latin typeface="Century Gothic" pitchFamily="34" charset="0"/>
            </a:endParaRPr>
          </a:p>
          <a:p>
            <a:pPr lvl="1"/>
            <a:endParaRPr lang="en-US" dirty="0" smtClean="0">
              <a:latin typeface="Century Gothic" pitchFamily="34" charset="0"/>
            </a:endParaRPr>
          </a:p>
        </p:txBody>
      </p:sp>
      <p:pic>
        <p:nvPicPr>
          <p:cNvPr id="2050" name="Picture 2" descr="http://www.flseagrant.org/library/downloads/Black_Florida_Sea_Grant.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43642" y="5473703"/>
            <a:ext cx="1210184" cy="825802"/>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http://www.collegefinancialaidguide.com/pictures/University%20of%20Florida/logo.bmp"/>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801670" y="5695270"/>
            <a:ext cx="3292642" cy="60423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23712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latin typeface="Century Gothic" pitchFamily="34" charset="0"/>
                <a:cs typeface="Aparajita" pitchFamily="34" charset="0"/>
              </a:rPr>
              <a:t>Changes to Consider</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a:xfrm>
            <a:off x="457200" y="1219199"/>
            <a:ext cx="8229600" cy="4966447"/>
          </a:xfrm>
        </p:spPr>
        <p:txBody>
          <a:bodyPr>
            <a:normAutofit/>
          </a:bodyPr>
          <a:lstStyle/>
          <a:p>
            <a:endParaRPr lang="en-US" dirty="0" smtClean="0">
              <a:latin typeface="Century Gothic" pitchFamily="34" charset="0"/>
            </a:endParaRPr>
          </a:p>
          <a:p>
            <a:r>
              <a:rPr lang="en-US" dirty="0" smtClean="0">
                <a:latin typeface="Century Gothic" pitchFamily="34" charset="0"/>
              </a:rPr>
              <a:t>What is coastal change?</a:t>
            </a:r>
          </a:p>
          <a:p>
            <a:pPr lvl="1"/>
            <a:r>
              <a:rPr lang="en-US" dirty="0" smtClean="0">
                <a:latin typeface="Century Gothic" pitchFamily="34" charset="0"/>
              </a:rPr>
              <a:t>Sudden changes</a:t>
            </a:r>
          </a:p>
          <a:p>
            <a:pPr lvl="2"/>
            <a:r>
              <a:rPr lang="en-US" dirty="0" smtClean="0">
                <a:latin typeface="Century Gothic" pitchFamily="34" charset="0"/>
              </a:rPr>
              <a:t>Hurricanes and floods</a:t>
            </a:r>
          </a:p>
          <a:p>
            <a:pPr lvl="2"/>
            <a:endParaRPr lang="en-US" dirty="0" smtClean="0">
              <a:latin typeface="Century Gothic" pitchFamily="34" charset="0"/>
            </a:endParaRPr>
          </a:p>
          <a:p>
            <a:pPr lvl="1"/>
            <a:r>
              <a:rPr lang="en-US" dirty="0" smtClean="0">
                <a:latin typeface="Century Gothic" pitchFamily="34" charset="0"/>
              </a:rPr>
              <a:t>Intermediate change</a:t>
            </a:r>
          </a:p>
          <a:p>
            <a:pPr lvl="2"/>
            <a:r>
              <a:rPr lang="en-US" dirty="0" smtClean="0">
                <a:latin typeface="Century Gothic" pitchFamily="34" charset="0"/>
              </a:rPr>
              <a:t>Salt water intrusion and erosion</a:t>
            </a:r>
          </a:p>
          <a:p>
            <a:pPr lvl="2"/>
            <a:endParaRPr lang="en-US" dirty="0" smtClean="0">
              <a:latin typeface="Century Gothic" pitchFamily="34" charset="0"/>
            </a:endParaRPr>
          </a:p>
          <a:p>
            <a:pPr lvl="1"/>
            <a:r>
              <a:rPr lang="en-US" dirty="0" smtClean="0">
                <a:latin typeface="Century Gothic" pitchFamily="34" charset="0"/>
              </a:rPr>
              <a:t>Slow change</a:t>
            </a:r>
          </a:p>
          <a:p>
            <a:pPr lvl="2"/>
            <a:r>
              <a:rPr lang="en-US" dirty="0" smtClean="0">
                <a:latin typeface="Century Gothic" pitchFamily="34" charset="0"/>
              </a:rPr>
              <a:t>Sea level rise</a:t>
            </a:r>
          </a:p>
          <a:p>
            <a:pPr lvl="1"/>
            <a:endParaRPr lang="en-US" dirty="0" smtClean="0">
              <a:latin typeface="Century Gothic" pitchFamily="34" charset="0"/>
            </a:endParaRPr>
          </a:p>
          <a:p>
            <a:pPr lvl="1">
              <a:buNone/>
            </a:pPr>
            <a:endParaRPr lang="en-US" dirty="0" smtClean="0">
              <a:latin typeface="Century Gothic" pitchFamily="34" charset="0"/>
            </a:endParaRPr>
          </a:p>
          <a:p>
            <a:pPr lvl="1"/>
            <a:endParaRPr lang="en-US" dirty="0" smtClean="0">
              <a:latin typeface="Century Gothic" pitchFamily="34" charset="0"/>
            </a:endParaRPr>
          </a:p>
        </p:txBody>
      </p:sp>
    </p:spTree>
    <p:extLst>
      <p:ext uri="{BB962C8B-B14F-4D97-AF65-F5344CB8AC3E}">
        <p14:creationId xmlns:p14="http://schemas.microsoft.com/office/powerpoint/2010/main" xmlns="" val="17480238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Century Gothic" pitchFamily="34" charset="0"/>
                <a:cs typeface="Aparajita" pitchFamily="34" charset="0"/>
              </a:rPr>
              <a:t>Agenda</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a:xfrm>
            <a:off x="381000" y="1143000"/>
            <a:ext cx="8229600" cy="2171700"/>
          </a:xfrm>
        </p:spPr>
        <p:txBody>
          <a:bodyPr/>
          <a:lstStyle/>
          <a:p>
            <a:r>
              <a:rPr lang="en-US" dirty="0" smtClean="0">
                <a:latin typeface="Century Gothic" pitchFamily="34" charset="0"/>
              </a:rPr>
              <a:t>Past trends</a:t>
            </a:r>
            <a:endParaRPr lang="en-US" dirty="0">
              <a:latin typeface="Century Gothic" pitchFamily="34" charset="0"/>
            </a:endParaRPr>
          </a:p>
          <a:p>
            <a:r>
              <a:rPr lang="en-US" dirty="0" smtClean="0">
                <a:latin typeface="Century Gothic" pitchFamily="34" charset="0"/>
              </a:rPr>
              <a:t>Present issues</a:t>
            </a:r>
            <a:endParaRPr lang="en-US" dirty="0">
              <a:latin typeface="Century Gothic" pitchFamily="34" charset="0"/>
            </a:endParaRPr>
          </a:p>
          <a:p>
            <a:r>
              <a:rPr lang="en-US" dirty="0" smtClean="0">
                <a:latin typeface="Century Gothic" pitchFamily="34" charset="0"/>
              </a:rPr>
              <a:t>Future projections</a:t>
            </a:r>
          </a:p>
          <a:p>
            <a:r>
              <a:rPr lang="en-US" dirty="0" smtClean="0">
                <a:latin typeface="Century Gothic" pitchFamily="34" charset="0"/>
              </a:rPr>
              <a:t>Discussion</a:t>
            </a:r>
          </a:p>
        </p:txBody>
      </p:sp>
      <p:pic>
        <p:nvPicPr>
          <p:cNvPr id="26628" name="Picture 4" descr="http://www.sistersofcedarkey.com/Homepage%20pic.jpg"/>
          <p:cNvPicPr>
            <a:picLocks noChangeAspect="1" noChangeArrowheads="1"/>
          </p:cNvPicPr>
          <p:nvPr/>
        </p:nvPicPr>
        <p:blipFill>
          <a:blip r:embed="rId3" cstate="print"/>
          <a:srcRect/>
          <a:stretch>
            <a:fillRect/>
          </a:stretch>
        </p:blipFill>
        <p:spPr bwMode="auto">
          <a:xfrm>
            <a:off x="730484" y="3454274"/>
            <a:ext cx="3336190" cy="24846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626" name="Picture 2" descr="http://fpc.dos.state.fl.us/postcard/pc0477.jpg"/>
          <p:cNvPicPr>
            <a:picLocks noChangeAspect="1" noChangeArrowheads="1"/>
          </p:cNvPicPr>
          <p:nvPr/>
        </p:nvPicPr>
        <p:blipFill>
          <a:blip r:embed="rId4" cstate="print"/>
          <a:srcRect/>
          <a:stretch>
            <a:fillRect/>
          </a:stretch>
        </p:blipFill>
        <p:spPr bwMode="auto">
          <a:xfrm>
            <a:off x="4779134" y="3454274"/>
            <a:ext cx="3652778" cy="24846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12532870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Tide Gauges and Trends</a:t>
            </a:r>
            <a:endParaRPr lang="en-US" sz="4000" b="1" dirty="0"/>
          </a:p>
        </p:txBody>
      </p:sp>
      <p:pic>
        <p:nvPicPr>
          <p:cNvPr id="3" name="Content Placeholder 9" descr="Cedar key sea level trend.tiff"/>
          <p:cNvPicPr>
            <a:picLocks noChangeAspect="1"/>
          </p:cNvPicPr>
          <p:nvPr/>
        </p:nvPicPr>
        <p:blipFill>
          <a:blip r:embed="rId3" cstate="print">
            <a:extLst>
              <a:ext uri="{28A0092B-C50C-407E-A947-70E740481C1C}">
                <a14:useLocalDpi xmlns:a14="http://schemas.microsoft.com/office/drawing/2010/main" xmlns="" val="0"/>
              </a:ext>
            </a:extLst>
          </a:blip>
          <a:srcRect l="-21746" r="-21746"/>
          <a:stretch>
            <a:fillRect/>
          </a:stretch>
        </p:blipFill>
        <p:spPr>
          <a:xfrm>
            <a:off x="1387497" y="1600200"/>
            <a:ext cx="8594703" cy="4144963"/>
          </a:xfrm>
          <a:prstGeom prst="rect">
            <a:avLst/>
          </a:prstGeom>
        </p:spPr>
      </p:pic>
      <p:pic>
        <p:nvPicPr>
          <p:cNvPr id="4" name="Picture 2" descr="http://tidesandcurrents.noaa.gov/images/stationphotos/8727520A.jpg"/>
          <p:cNvPicPr>
            <a:picLocks noChangeAspect="1" noChangeArrowheads="1"/>
          </p:cNvPicPr>
          <p:nvPr/>
        </p:nvPicPr>
        <p:blipFill>
          <a:blip r:embed="rId4" cstate="print"/>
          <a:srcRect/>
          <a:stretch>
            <a:fillRect/>
          </a:stretch>
        </p:blipFill>
        <p:spPr bwMode="auto">
          <a:xfrm>
            <a:off x="473097" y="2438400"/>
            <a:ext cx="2151110" cy="2867026"/>
          </a:xfrm>
          <a:prstGeom prst="rect">
            <a:avLst/>
          </a:prstGeom>
          <a:ln w="38100" cap="sq">
            <a:solidFill>
              <a:schemeClr val="bg2">
                <a:lumMod val="25000"/>
              </a:schemeClr>
            </a:solidFill>
            <a:prstDash val="solid"/>
            <a:miter lim="800000"/>
          </a:ln>
          <a:effectLst>
            <a:outerShdw blurRad="50800" dist="38100" dir="2700000" algn="tl" rotWithShape="0">
              <a:srgbClr val="000000">
                <a:alpha val="43000"/>
              </a:srgbClr>
            </a:outerShdw>
          </a:effectLst>
        </p:spPr>
      </p:pic>
      <p:sp>
        <p:nvSpPr>
          <p:cNvPr id="5" name="Minus 4"/>
          <p:cNvSpPr/>
          <p:nvPr/>
        </p:nvSpPr>
        <p:spPr>
          <a:xfrm>
            <a:off x="6172200" y="5669281"/>
            <a:ext cx="1600200" cy="45719"/>
          </a:xfrm>
          <a:prstGeom prst="mathMinus">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Sea Level Rise Projections</a:t>
            </a:r>
            <a:endParaRPr lang="en-US" sz="4000" b="1" dirty="0"/>
          </a:p>
        </p:txBody>
      </p:sp>
      <p:pic>
        <p:nvPicPr>
          <p:cNvPr id="3" name="Content Placeholder 3"/>
          <p:cNvPicPr>
            <a:picLocks noChangeAspect="1"/>
          </p:cNvPicPr>
          <p:nvPr/>
        </p:nvPicPr>
        <p:blipFill>
          <a:blip r:embed="rId3" cstate="print"/>
          <a:srcRect l="-17518" r="-17518"/>
          <a:stretch>
            <a:fillRect/>
          </a:stretch>
        </p:blipFill>
        <p:spPr>
          <a:xfrm>
            <a:off x="304800" y="1295400"/>
            <a:ext cx="8458200" cy="4079651"/>
          </a:xfrm>
          <a:prstGeom prst="rect">
            <a:avLst/>
          </a:prstGeom>
        </p:spPr>
      </p:pic>
      <p:sp>
        <p:nvSpPr>
          <p:cNvPr id="4" name="Rectangle 3"/>
          <p:cNvSpPr/>
          <p:nvPr/>
        </p:nvSpPr>
        <p:spPr>
          <a:xfrm>
            <a:off x="1066800" y="5666014"/>
            <a:ext cx="7543800" cy="646331"/>
          </a:xfrm>
          <a:prstGeom prst="rect">
            <a:avLst/>
          </a:prstGeom>
        </p:spPr>
        <p:txBody>
          <a:bodyPr wrap="square">
            <a:spAutoFit/>
          </a:bodyPr>
          <a:lstStyle/>
          <a:p>
            <a:pPr algn="ctr"/>
            <a:r>
              <a:rPr lang="en-US" dirty="0" smtClean="0"/>
              <a:t>Southeast Florida Regional Climate Change Compact, 2011</a:t>
            </a:r>
          </a:p>
          <a:p>
            <a:pPr algn="ctr"/>
            <a:r>
              <a:rPr lang="en-US" dirty="0" smtClean="0"/>
              <a:t>US Army Corps of Engineers</a:t>
            </a:r>
            <a:endParaRPr lang="en-US" dirty="0"/>
          </a:p>
        </p:txBody>
      </p:sp>
      <p:cxnSp>
        <p:nvCxnSpPr>
          <p:cNvPr id="5" name="Straight Connector 4"/>
          <p:cNvCxnSpPr/>
          <p:nvPr/>
        </p:nvCxnSpPr>
        <p:spPr>
          <a:xfrm flipV="1">
            <a:off x="6096000" y="1642279"/>
            <a:ext cx="0" cy="3352800"/>
          </a:xfrm>
          <a:prstGeom prst="line">
            <a:avLst/>
          </a:prstGeom>
          <a:ln w="317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075688" y="3547279"/>
            <a:ext cx="5010912" cy="0"/>
          </a:xfrm>
          <a:prstGeom prst="line">
            <a:avLst/>
          </a:prstGeom>
          <a:ln w="31750">
            <a:solidFill>
              <a:srgbClr val="92D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Century Gothic" pitchFamily="34" charset="0"/>
                <a:cs typeface="Aparajita" pitchFamily="34" charset="0"/>
              </a:rPr>
              <a:t>Where We are Today</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p:txBody>
          <a:bodyPr>
            <a:normAutofit/>
          </a:bodyPr>
          <a:lstStyle/>
          <a:p>
            <a:r>
              <a:rPr lang="en-US" dirty="0" smtClean="0">
                <a:latin typeface="Century Gothic" pitchFamily="34" charset="0"/>
              </a:rPr>
              <a:t>Economic Transition</a:t>
            </a:r>
          </a:p>
          <a:p>
            <a:pPr lvl="1"/>
            <a:r>
              <a:rPr lang="en-US" sz="2000" dirty="0" smtClean="0">
                <a:solidFill>
                  <a:schemeClr val="tx1"/>
                </a:solidFill>
                <a:latin typeface="Century Gothic" pitchFamily="34" charset="0"/>
              </a:rPr>
              <a:t>Relocation of the community</a:t>
            </a:r>
          </a:p>
          <a:p>
            <a:pPr marL="548640" lvl="2">
              <a:spcBef>
                <a:spcPts val="600"/>
              </a:spcBef>
              <a:buClr>
                <a:schemeClr val="accent1"/>
              </a:buClr>
            </a:pPr>
            <a:r>
              <a:rPr lang="en-US" dirty="0">
                <a:latin typeface="Century Gothic" pitchFamily="34" charset="0"/>
              </a:rPr>
              <a:t>Gill-net </a:t>
            </a:r>
            <a:r>
              <a:rPr lang="en-US" dirty="0" smtClean="0">
                <a:latin typeface="Century Gothic" pitchFamily="34" charset="0"/>
              </a:rPr>
              <a:t>ban</a:t>
            </a:r>
          </a:p>
          <a:p>
            <a:pPr marL="548640" lvl="2">
              <a:spcBef>
                <a:spcPts val="600"/>
              </a:spcBef>
              <a:buClr>
                <a:schemeClr val="accent1"/>
              </a:buClr>
            </a:pPr>
            <a:r>
              <a:rPr lang="en-US" dirty="0" smtClean="0">
                <a:latin typeface="Century Gothic" pitchFamily="34" charset="0"/>
              </a:rPr>
              <a:t>Upgrading the well</a:t>
            </a:r>
          </a:p>
          <a:p>
            <a:pPr marL="548640" lvl="2">
              <a:spcBef>
                <a:spcPts val="600"/>
              </a:spcBef>
              <a:buClr>
                <a:schemeClr val="accent1"/>
              </a:buClr>
            </a:pPr>
            <a:endParaRPr lang="en-US" dirty="0" smtClean="0">
              <a:latin typeface="Century Gothic" pitchFamily="34" charset="0"/>
            </a:endParaRPr>
          </a:p>
          <a:p>
            <a:r>
              <a:rPr lang="en-US" dirty="0" smtClean="0">
                <a:latin typeface="Century Gothic" pitchFamily="34" charset="0"/>
              </a:rPr>
              <a:t>Sea level rise</a:t>
            </a:r>
          </a:p>
          <a:p>
            <a:endParaRPr lang="en-US" dirty="0" smtClean="0">
              <a:latin typeface="Century Gothic" pitchFamily="34" charset="0"/>
            </a:endParaRPr>
          </a:p>
          <a:p>
            <a:r>
              <a:rPr lang="en-US" dirty="0" smtClean="0">
                <a:latin typeface="Century Gothic" pitchFamily="34" charset="0"/>
              </a:rPr>
              <a:t>Coastal change</a:t>
            </a:r>
            <a:endParaRPr lang="en-US" sz="1800" dirty="0" smtClean="0">
              <a:latin typeface="Century Gothic" pitchFamily="34" charset="0"/>
            </a:endParaRPr>
          </a:p>
          <a:p>
            <a:pPr lvl="2"/>
            <a:r>
              <a:rPr lang="en-US" dirty="0" smtClean="0">
                <a:latin typeface="Century Gothic" pitchFamily="34" charset="0"/>
              </a:rPr>
              <a:t>Saltwater intrusion</a:t>
            </a:r>
          </a:p>
          <a:p>
            <a:pPr lvl="2"/>
            <a:r>
              <a:rPr lang="en-US" dirty="0" smtClean="0">
                <a:latin typeface="Century Gothic" pitchFamily="34" charset="0"/>
              </a:rPr>
              <a:t>Habitat loss</a:t>
            </a:r>
          </a:p>
          <a:p>
            <a:pPr lvl="2"/>
            <a:r>
              <a:rPr lang="en-US" dirty="0" smtClean="0">
                <a:latin typeface="Century Gothic" pitchFamily="34" charset="0"/>
              </a:rPr>
              <a:t>Erosion / flooding</a:t>
            </a:r>
          </a:p>
          <a:p>
            <a:pPr marL="0" indent="0">
              <a:buNone/>
            </a:pPr>
            <a:endParaRPr lang="en-US" dirty="0" smtClean="0">
              <a:latin typeface="Century Gothic" pitchFamily="34" charset="0"/>
            </a:endParaRPr>
          </a:p>
          <a:p>
            <a:pPr lvl="1"/>
            <a:endParaRPr lang="en-US" dirty="0">
              <a:latin typeface="Century Gothic" pitchFamily="34" charset="0"/>
            </a:endParaRPr>
          </a:p>
          <a:p>
            <a:pPr lvl="1"/>
            <a:endParaRPr lang="en-US" dirty="0" smtClean="0">
              <a:latin typeface="Century Gothic" pitchFamily="34" charset="0"/>
            </a:endParaRPr>
          </a:p>
          <a:p>
            <a:pPr lvl="1"/>
            <a:endParaRPr lang="en-US" dirty="0" smtClean="0">
              <a:latin typeface="Century Gothic" pitchFamily="34" charset="0"/>
            </a:endParaRPr>
          </a:p>
        </p:txBody>
      </p:sp>
    </p:spTree>
    <p:extLst>
      <p:ext uri="{BB962C8B-B14F-4D97-AF65-F5344CB8AC3E}">
        <p14:creationId xmlns:p14="http://schemas.microsoft.com/office/powerpoint/2010/main" xmlns="" val="35022960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Century Gothic" pitchFamily="34" charset="0"/>
                <a:cs typeface="Aparajita" pitchFamily="34" charset="0"/>
              </a:rPr>
              <a:t>Salt Water Intrusion</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p:txBody>
          <a:bodyPr>
            <a:normAutofit/>
          </a:bodyPr>
          <a:lstStyle/>
          <a:p>
            <a:pPr marL="0" indent="0">
              <a:buNone/>
            </a:pPr>
            <a:endParaRPr lang="en-US" dirty="0" smtClean="0">
              <a:latin typeface="Century Gothic" pitchFamily="34" charset="0"/>
            </a:endParaRPr>
          </a:p>
          <a:p>
            <a:pPr lvl="1"/>
            <a:endParaRPr lang="en-US" dirty="0">
              <a:latin typeface="Century Gothic" pitchFamily="34" charset="0"/>
            </a:endParaRPr>
          </a:p>
          <a:p>
            <a:pPr lvl="1"/>
            <a:endParaRPr lang="en-US" dirty="0" smtClean="0">
              <a:latin typeface="Century Gothic" pitchFamily="34" charset="0"/>
            </a:endParaRPr>
          </a:p>
          <a:p>
            <a:pPr lvl="1"/>
            <a:endParaRPr lang="en-US" dirty="0" smtClean="0">
              <a:latin typeface="Century Gothic" pitchFamily="34" charset="0"/>
            </a:endParaRPr>
          </a:p>
        </p:txBody>
      </p:sp>
      <p:pic>
        <p:nvPicPr>
          <p:cNvPr id="5" name="Picture 4" descr="rising sea map.jpg"/>
          <p:cNvPicPr>
            <a:picLocks noChangeAspect="1"/>
          </p:cNvPicPr>
          <p:nvPr/>
        </p:nvPicPr>
        <p:blipFill>
          <a:blip r:embed="rId3" cstate="print"/>
          <a:stretch>
            <a:fillRect/>
          </a:stretch>
        </p:blipFill>
        <p:spPr>
          <a:xfrm>
            <a:off x="457199" y="2302042"/>
            <a:ext cx="8280635"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Left Arrow 5"/>
          <p:cNvSpPr/>
          <p:nvPr/>
        </p:nvSpPr>
        <p:spPr>
          <a:xfrm>
            <a:off x="6733309" y="3431969"/>
            <a:ext cx="570015" cy="154379"/>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p:cNvSpPr/>
          <p:nvPr/>
        </p:nvSpPr>
        <p:spPr>
          <a:xfrm>
            <a:off x="6282047" y="3942608"/>
            <a:ext cx="758041" cy="128650"/>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eft Arrow 7"/>
          <p:cNvSpPr/>
          <p:nvPr/>
        </p:nvSpPr>
        <p:spPr>
          <a:xfrm>
            <a:off x="4868883" y="4607626"/>
            <a:ext cx="1504207" cy="150422"/>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3599361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Habitat Change</a:t>
            </a:r>
            <a:endParaRPr lang="en-US" sz="4000" b="1" dirty="0"/>
          </a:p>
        </p:txBody>
      </p:sp>
      <p:pic>
        <p:nvPicPr>
          <p:cNvPr id="3" name="Picture 2" descr="Picture4.jpg"/>
          <p:cNvPicPr>
            <a:picLocks noChangeAspect="1"/>
          </p:cNvPicPr>
          <p:nvPr/>
        </p:nvPicPr>
        <p:blipFill>
          <a:blip r:embed="rId3" cstate="print"/>
          <a:stretch>
            <a:fillRect/>
          </a:stretch>
        </p:blipFill>
        <p:spPr>
          <a:xfrm>
            <a:off x="990600" y="1371600"/>
            <a:ext cx="7010400" cy="4676513"/>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Erosion and Flooding</a:t>
            </a:r>
            <a:endParaRPr lang="en-US" sz="4000" b="1" dirty="0"/>
          </a:p>
        </p:txBody>
      </p:sp>
      <p:sp>
        <p:nvSpPr>
          <p:cNvPr id="4" name="Content Placeholder 2"/>
          <p:cNvSpPr txBox="1">
            <a:spLocks/>
          </p:cNvSpPr>
          <p:nvPr/>
        </p:nvSpPr>
        <p:spPr>
          <a:xfrm>
            <a:off x="457200" y="1219200"/>
            <a:ext cx="8229600" cy="4937760"/>
          </a:xfrm>
          <a:prstGeom prst="rect">
            <a:avLst/>
          </a:prstGeom>
        </p:spPr>
        <p:txBody>
          <a:bodyPr>
            <a:norm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r>
              <a:rPr lang="en-US" dirty="0" smtClean="0">
                <a:latin typeface="Century Gothic" pitchFamily="34" charset="0"/>
              </a:rPr>
              <a:t>Erosion plays an important role in shaping the coastal environment</a:t>
            </a:r>
          </a:p>
          <a:p>
            <a:pPr lvl="1"/>
            <a:r>
              <a:rPr lang="en-US" dirty="0" smtClean="0">
                <a:latin typeface="Century Gothic" pitchFamily="34" charset="0"/>
              </a:rPr>
              <a:t>Usually </a:t>
            </a:r>
            <a:r>
              <a:rPr lang="en-US" dirty="0">
                <a:latin typeface="Century Gothic" pitchFamily="34" charset="0"/>
              </a:rPr>
              <a:t>noticeable after large storms</a:t>
            </a:r>
          </a:p>
          <a:p>
            <a:pPr marL="0" indent="0">
              <a:buNone/>
            </a:pPr>
            <a:endParaRPr lang="en-US" dirty="0" smtClean="0">
              <a:latin typeface="Century Gothic" pitchFamily="34" charset="0"/>
            </a:endParaRPr>
          </a:p>
          <a:p>
            <a:r>
              <a:rPr lang="en-US" dirty="0" smtClean="0">
                <a:latin typeface="Century Gothic" pitchFamily="34" charset="0"/>
              </a:rPr>
              <a:t>Flooding is more common as sewers flood easier and water collects in more areas</a:t>
            </a:r>
          </a:p>
          <a:p>
            <a:endParaRPr lang="en-US" dirty="0" smtClean="0">
              <a:latin typeface="Century Gothic" pitchFamily="34" charset="0"/>
            </a:endParaRPr>
          </a:p>
          <a:p>
            <a:r>
              <a:rPr lang="en-US" dirty="0" smtClean="0">
                <a:latin typeface="Century Gothic" pitchFamily="34" charset="0"/>
              </a:rPr>
              <a:t>Sea </a:t>
            </a:r>
            <a:r>
              <a:rPr lang="en-US" dirty="0">
                <a:latin typeface="Century Gothic" pitchFamily="34" charset="0"/>
              </a:rPr>
              <a:t>l</a:t>
            </a:r>
            <a:r>
              <a:rPr lang="en-US" dirty="0" smtClean="0">
                <a:latin typeface="Century Gothic" pitchFamily="34" charset="0"/>
              </a:rPr>
              <a:t>evel </a:t>
            </a:r>
            <a:r>
              <a:rPr lang="en-US" dirty="0">
                <a:latin typeface="Century Gothic" pitchFamily="34" charset="0"/>
              </a:rPr>
              <a:t>r</a:t>
            </a:r>
            <a:r>
              <a:rPr lang="en-US" dirty="0" smtClean="0">
                <a:latin typeface="Century Gothic" pitchFamily="34" charset="0"/>
              </a:rPr>
              <a:t>ise worsens erosion and flooding</a:t>
            </a:r>
          </a:p>
          <a:p>
            <a:pPr marL="274320" lvl="1" indent="0">
              <a:buNone/>
            </a:pPr>
            <a:endParaRPr lang="en-US" dirty="0" smtClean="0">
              <a:latin typeface="Century Gothic" pitchFamily="34" charset="0"/>
            </a:endParaRPr>
          </a:p>
          <a:p>
            <a:pPr marL="274320" lvl="1" indent="0">
              <a:buNone/>
            </a:pPr>
            <a:endParaRPr lang="en-US" dirty="0" smtClean="0">
              <a:latin typeface="Century Gothic" pitchFamily="34" charset="0"/>
            </a:endParaRPr>
          </a:p>
          <a:p>
            <a:endParaRPr lang="en-US" dirty="0" smtClean="0">
              <a:latin typeface="Century Gothic" pitchFamily="34" charset="0"/>
            </a:endParaRPr>
          </a:p>
          <a:p>
            <a:pPr lvl="1"/>
            <a:endParaRPr lang="en-US" dirty="0" smtClean="0">
              <a:latin typeface="Century Gothic" pitchFamily="34" charset="0"/>
            </a:endParaRPr>
          </a:p>
          <a:p>
            <a:pPr lvl="1"/>
            <a:endParaRPr lang="en-US" dirty="0" smtClean="0">
              <a:latin typeface="Century Gothic" pitchFamily="34" charset="0"/>
            </a:endParaRPr>
          </a:p>
          <a:p>
            <a:pPr lvl="1"/>
            <a:endParaRPr lang="en-US" dirty="0" smtClean="0">
              <a:latin typeface="Century Gothic" pitchFamily="34" charset="0"/>
            </a:endParaRPr>
          </a:p>
        </p:txBody>
      </p:sp>
    </p:spTree>
    <p:extLst>
      <p:ext uri="{BB962C8B-B14F-4D97-AF65-F5344CB8AC3E}">
        <p14:creationId xmlns:p14="http://schemas.microsoft.com/office/powerpoint/2010/main" xmlns="" val="13241438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Century Gothic" pitchFamily="34" charset="0"/>
                <a:cs typeface="Aparajita" pitchFamily="34" charset="0"/>
              </a:rPr>
              <a:t>Future</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p:txBody>
          <a:bodyPr/>
          <a:lstStyle/>
          <a:p>
            <a:r>
              <a:rPr lang="en-US" dirty="0" smtClean="0">
                <a:latin typeface="Century Gothic" pitchFamily="34" charset="0"/>
              </a:rPr>
              <a:t>What are the regional impacts of sea level rise?</a:t>
            </a:r>
          </a:p>
          <a:p>
            <a:pPr marL="274320" lvl="1" indent="0">
              <a:buNone/>
            </a:pPr>
            <a:endParaRPr lang="en-US" dirty="0">
              <a:latin typeface="Century Gothic" pitchFamily="34" charset="0"/>
            </a:endParaRPr>
          </a:p>
          <a:p>
            <a:r>
              <a:rPr lang="en-US" dirty="0" smtClean="0">
                <a:latin typeface="Century Gothic" pitchFamily="34" charset="0"/>
              </a:rPr>
              <a:t>What does this mean for Cedar Key?</a:t>
            </a:r>
          </a:p>
          <a:p>
            <a:pPr>
              <a:buNone/>
            </a:pPr>
            <a:endParaRPr lang="en-US" dirty="0" smtClean="0">
              <a:latin typeface="Century Gothic" pitchFamily="34" charset="0"/>
            </a:endParaRPr>
          </a:p>
          <a:p>
            <a:pPr marL="274320" lvl="1" indent="0">
              <a:buNone/>
            </a:pPr>
            <a:endParaRPr lang="en-US" dirty="0" smtClean="0">
              <a:latin typeface="Century Gothic" pitchFamily="34" charset="0"/>
            </a:endParaRPr>
          </a:p>
        </p:txBody>
      </p:sp>
      <p:pic>
        <p:nvPicPr>
          <p:cNvPr id="6" name="Picture 2" descr="http://seecedarkey.com/wp-content/gallery/cedar-key-evening-shots/cedar-key-evening-013012-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36912" y="3111179"/>
            <a:ext cx="6246751" cy="299869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817053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Today</a:t>
            </a:r>
            <a:endParaRPr lang="en-US" sz="4000" b="1" dirty="0"/>
          </a:p>
        </p:txBody>
      </p:sp>
      <p:sp>
        <p:nvSpPr>
          <p:cNvPr id="4" name="Rectangle 3"/>
          <p:cNvSpPr/>
          <p:nvPr/>
        </p:nvSpPr>
        <p:spPr>
          <a:xfrm>
            <a:off x="609600" y="6019800"/>
            <a:ext cx="7924800" cy="369332"/>
          </a:xfrm>
          <a:prstGeom prst="rect">
            <a:avLst/>
          </a:prstGeom>
        </p:spPr>
        <p:txBody>
          <a:bodyPr wrap="square">
            <a:spAutoFit/>
          </a:bodyPr>
          <a:lstStyle/>
          <a:p>
            <a:r>
              <a:rPr lang="en-US" dirty="0" smtClean="0">
                <a:latin typeface="Century Gothic" pitchFamily="34" charset="0"/>
              </a:rPr>
              <a:t>NOAA Sea Level Rise Viewer http://www.csc.noaa.gov/slr/viewer/#</a:t>
            </a:r>
            <a:endParaRPr lang="en-US" dirty="0">
              <a:latin typeface="Century Gothic" pitchFamily="34" charset="0"/>
            </a:endParaRPr>
          </a:p>
        </p:txBody>
      </p:sp>
      <p:pic>
        <p:nvPicPr>
          <p:cNvPr id="5" name="Picture 2"/>
          <p:cNvPicPr>
            <a:picLocks noChangeAspect="1" noChangeArrowheads="1"/>
          </p:cNvPicPr>
          <p:nvPr/>
        </p:nvPicPr>
        <p:blipFill>
          <a:blip r:embed="rId3" cstate="print"/>
          <a:srcRect l="-183" t="15716" b="12181"/>
          <a:stretch>
            <a:fillRect/>
          </a:stretch>
        </p:blipFill>
        <p:spPr bwMode="auto">
          <a:xfrm>
            <a:off x="11875" y="1442851"/>
            <a:ext cx="9106120" cy="36848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Future</a:t>
            </a:r>
            <a:endParaRPr lang="en-US" sz="4000" b="1" dirty="0"/>
          </a:p>
        </p:txBody>
      </p:sp>
      <p:sp>
        <p:nvSpPr>
          <p:cNvPr id="3" name="Rectangle 2"/>
          <p:cNvSpPr/>
          <p:nvPr/>
        </p:nvSpPr>
        <p:spPr>
          <a:xfrm>
            <a:off x="381000" y="6019800"/>
            <a:ext cx="7924800" cy="369332"/>
          </a:xfrm>
          <a:prstGeom prst="rect">
            <a:avLst/>
          </a:prstGeom>
        </p:spPr>
        <p:txBody>
          <a:bodyPr wrap="square">
            <a:spAutoFit/>
          </a:bodyPr>
          <a:lstStyle/>
          <a:p>
            <a:r>
              <a:rPr lang="en-US" dirty="0" smtClean="0">
                <a:latin typeface="Century Gothic" pitchFamily="34" charset="0"/>
              </a:rPr>
              <a:t>With 1 foot sea level rise</a:t>
            </a:r>
            <a:endParaRPr lang="en-US" dirty="0">
              <a:latin typeface="Century Gothic" pitchFamily="34" charset="0"/>
            </a:endParaRPr>
          </a:p>
        </p:txBody>
      </p:sp>
      <p:pic>
        <p:nvPicPr>
          <p:cNvPr id="7" name="Picture 3"/>
          <p:cNvPicPr>
            <a:picLocks noChangeAspect="1" noChangeArrowheads="1"/>
          </p:cNvPicPr>
          <p:nvPr/>
        </p:nvPicPr>
        <p:blipFill>
          <a:blip r:embed="rId3" cstate="print"/>
          <a:srcRect t="15623" b="12638"/>
          <a:stretch>
            <a:fillRect/>
          </a:stretch>
        </p:blipFill>
        <p:spPr bwMode="auto">
          <a:xfrm>
            <a:off x="0" y="1430218"/>
            <a:ext cx="9143999" cy="36880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rcRect l="24643" t="20698" r="23059" b="6899"/>
          <a:stretch>
            <a:fillRect/>
          </a:stretch>
        </p:blipFill>
        <p:spPr bwMode="auto">
          <a:xfrm>
            <a:off x="992536" y="439387"/>
            <a:ext cx="7158929" cy="5572221"/>
          </a:xfrm>
          <a:prstGeom prst="rect">
            <a:avLst/>
          </a:prstGeom>
          <a:noFill/>
          <a:ln w="9525">
            <a:noFill/>
            <a:miter lim="800000"/>
            <a:headEnd/>
            <a:tailEnd/>
          </a:ln>
        </p:spPr>
      </p:pic>
    </p:spTree>
    <p:extLst>
      <p:ext uri="{BB962C8B-B14F-4D97-AF65-F5344CB8AC3E}">
        <p14:creationId xmlns:p14="http://schemas.microsoft.com/office/powerpoint/2010/main" xmlns="" val="26861303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Century Gothic" pitchFamily="34" charset="0"/>
                <a:cs typeface="Aparajita" pitchFamily="34" charset="0"/>
              </a:rPr>
              <a:t>Economic Concerns</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p:txBody>
          <a:bodyPr/>
          <a:lstStyle/>
          <a:p>
            <a:r>
              <a:rPr lang="en-US" dirty="0" smtClean="0">
                <a:latin typeface="Century Gothic" pitchFamily="34" charset="0"/>
              </a:rPr>
              <a:t>What does this mean for:</a:t>
            </a:r>
          </a:p>
          <a:p>
            <a:pPr lvl="1"/>
            <a:r>
              <a:rPr lang="en-US" dirty="0" smtClean="0">
                <a:latin typeface="Century Gothic" pitchFamily="34" charset="0"/>
              </a:rPr>
              <a:t>Capital investments / improvements</a:t>
            </a:r>
          </a:p>
          <a:p>
            <a:pPr lvl="2"/>
            <a:r>
              <a:rPr lang="en-US" dirty="0" smtClean="0">
                <a:latin typeface="Century Gothic" pitchFamily="34" charset="0"/>
              </a:rPr>
              <a:t>Roads, land and buildings</a:t>
            </a:r>
          </a:p>
          <a:p>
            <a:pPr marL="594360" lvl="2" indent="0">
              <a:buNone/>
            </a:pPr>
            <a:endParaRPr lang="en-US" dirty="0" smtClean="0">
              <a:latin typeface="Century Gothic" pitchFamily="34" charset="0"/>
            </a:endParaRPr>
          </a:p>
          <a:p>
            <a:pPr lvl="1"/>
            <a:r>
              <a:rPr lang="en-US" dirty="0" smtClean="0">
                <a:latin typeface="Century Gothic" pitchFamily="34" charset="0"/>
              </a:rPr>
              <a:t>Infrastructure and utilities</a:t>
            </a:r>
          </a:p>
          <a:p>
            <a:pPr lvl="2"/>
            <a:r>
              <a:rPr lang="en-US" dirty="0" smtClean="0">
                <a:latin typeface="Century Gothic" pitchFamily="34" charset="0"/>
              </a:rPr>
              <a:t>Water</a:t>
            </a:r>
          </a:p>
          <a:p>
            <a:pPr lvl="2"/>
            <a:r>
              <a:rPr lang="en-US" dirty="0" smtClean="0">
                <a:latin typeface="Century Gothic" pitchFamily="34" charset="0"/>
              </a:rPr>
              <a:t>Sewer</a:t>
            </a:r>
          </a:p>
          <a:p>
            <a:pPr lvl="2"/>
            <a:r>
              <a:rPr lang="en-US" dirty="0" smtClean="0">
                <a:latin typeface="Century Gothic" pitchFamily="34" charset="0"/>
              </a:rPr>
              <a:t>Electric</a:t>
            </a:r>
          </a:p>
          <a:p>
            <a:pPr marL="594360" lvl="2" indent="0">
              <a:buNone/>
            </a:pPr>
            <a:endParaRPr lang="en-US" dirty="0" smtClean="0">
              <a:latin typeface="Century Gothic" pitchFamily="34" charset="0"/>
            </a:endParaRPr>
          </a:p>
          <a:p>
            <a:pPr lvl="1"/>
            <a:r>
              <a:rPr lang="en-US" dirty="0" smtClean="0">
                <a:latin typeface="Century Gothic" pitchFamily="34" charset="0"/>
              </a:rPr>
              <a:t>Tourism</a:t>
            </a:r>
          </a:p>
          <a:p>
            <a:pPr lvl="1"/>
            <a:endParaRPr lang="en-US" dirty="0" smtClean="0">
              <a:latin typeface="Century Gothic" pitchFamily="34" charset="0"/>
            </a:endParaRPr>
          </a:p>
          <a:p>
            <a:pPr lvl="1"/>
            <a:r>
              <a:rPr lang="en-US" dirty="0" smtClean="0">
                <a:latin typeface="Century Gothic" pitchFamily="34" charset="0"/>
              </a:rPr>
              <a:t>Other industries</a:t>
            </a:r>
          </a:p>
          <a:p>
            <a:pPr marL="274320" lvl="1" indent="0">
              <a:buNone/>
            </a:pPr>
            <a:endParaRPr lang="en-US" dirty="0" smtClean="0">
              <a:latin typeface="Century Gothic" pitchFamily="34" charset="0"/>
            </a:endParaRPr>
          </a:p>
        </p:txBody>
      </p:sp>
    </p:spTree>
    <p:extLst>
      <p:ext uri="{BB962C8B-B14F-4D97-AF65-F5344CB8AC3E}">
        <p14:creationId xmlns:p14="http://schemas.microsoft.com/office/powerpoint/2010/main" xmlns="" val="35784548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Century Gothic" pitchFamily="34" charset="0"/>
                <a:cs typeface="Aparajita" pitchFamily="34" charset="0"/>
              </a:rPr>
              <a:t>Conclusion</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p:txBody>
          <a:bodyPr/>
          <a:lstStyle/>
          <a:p>
            <a:r>
              <a:rPr lang="en-US" dirty="0" smtClean="0">
                <a:latin typeface="Century Gothic" pitchFamily="34" charset="0"/>
              </a:rPr>
              <a:t>Coastal change…</a:t>
            </a:r>
          </a:p>
          <a:p>
            <a:pPr lvl="1"/>
            <a:r>
              <a:rPr lang="en-US" dirty="0">
                <a:latin typeface="Century Gothic" pitchFamily="34" charset="0"/>
              </a:rPr>
              <a:t>Short term – powerful storms and economic shifts</a:t>
            </a:r>
          </a:p>
          <a:p>
            <a:pPr lvl="1"/>
            <a:r>
              <a:rPr lang="en-US" dirty="0">
                <a:latin typeface="Century Gothic" pitchFamily="34" charset="0"/>
              </a:rPr>
              <a:t>Midterm – habitat </a:t>
            </a:r>
            <a:r>
              <a:rPr lang="en-US" dirty="0" smtClean="0">
                <a:latin typeface="Century Gothic" pitchFamily="34" charset="0"/>
              </a:rPr>
              <a:t>loss, saltwater intrusion</a:t>
            </a:r>
            <a:endParaRPr lang="en-US" dirty="0">
              <a:latin typeface="Century Gothic" pitchFamily="34" charset="0"/>
            </a:endParaRPr>
          </a:p>
          <a:p>
            <a:pPr lvl="1"/>
            <a:r>
              <a:rPr lang="en-US" dirty="0" smtClean="0">
                <a:latin typeface="Century Gothic" pitchFamily="34" charset="0"/>
              </a:rPr>
              <a:t>Long term </a:t>
            </a:r>
            <a:r>
              <a:rPr lang="en-US" dirty="0">
                <a:latin typeface="Century Gothic" pitchFamily="34" charset="0"/>
              </a:rPr>
              <a:t>– rising sea levels</a:t>
            </a:r>
          </a:p>
          <a:p>
            <a:pPr>
              <a:buNone/>
            </a:pPr>
            <a:endParaRPr lang="en-US" dirty="0">
              <a:latin typeface="Century Gothic" pitchFamily="34" charset="0"/>
            </a:endParaRPr>
          </a:p>
          <a:p>
            <a:r>
              <a:rPr lang="en-US" dirty="0" smtClean="0">
                <a:latin typeface="Century Gothic" pitchFamily="34" charset="0"/>
              </a:rPr>
              <a:t>Planning for future change may cut costs and allow for proactive decision-making</a:t>
            </a:r>
          </a:p>
          <a:p>
            <a:endParaRPr lang="en-US" dirty="0" smtClean="0">
              <a:latin typeface="Century Gothic" pitchFamily="34" charset="0"/>
            </a:endParaRPr>
          </a:p>
          <a:p>
            <a:endParaRPr lang="en-US" dirty="0">
              <a:latin typeface="Century Gothic" pitchFamily="34" charset="0"/>
            </a:endParaRPr>
          </a:p>
        </p:txBody>
      </p:sp>
    </p:spTree>
    <p:extLst>
      <p:ext uri="{BB962C8B-B14F-4D97-AF65-F5344CB8AC3E}">
        <p14:creationId xmlns:p14="http://schemas.microsoft.com/office/powerpoint/2010/main" xmlns="" val="9326856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latin typeface="Century Gothic" pitchFamily="34" charset="0"/>
                <a:cs typeface="Aparajita" pitchFamily="34" charset="0"/>
              </a:rPr>
              <a:t>Discussion</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p:txBody>
          <a:bodyPr/>
          <a:lstStyle/>
          <a:p>
            <a:r>
              <a:rPr lang="en-US" dirty="0" smtClean="0">
                <a:latin typeface="Century Gothic" pitchFamily="34" charset="0"/>
              </a:rPr>
              <a:t>What’s important to you?</a:t>
            </a:r>
          </a:p>
          <a:p>
            <a:pPr marL="0" indent="0">
              <a:buNone/>
            </a:pPr>
            <a:endParaRPr lang="en-US" dirty="0">
              <a:latin typeface="Century Gothic" pitchFamily="34" charset="0"/>
            </a:endParaRPr>
          </a:p>
          <a:p>
            <a:r>
              <a:rPr lang="en-US" dirty="0" smtClean="0">
                <a:latin typeface="Century Gothic" pitchFamily="34" charset="0"/>
              </a:rPr>
              <a:t>What additional information would be helpful?</a:t>
            </a:r>
          </a:p>
          <a:p>
            <a:endParaRPr lang="en-US" dirty="0">
              <a:latin typeface="Century Gothic" pitchFamily="34" charset="0"/>
            </a:endParaRPr>
          </a:p>
          <a:p>
            <a:r>
              <a:rPr lang="en-US" dirty="0" smtClean="0">
                <a:latin typeface="Century Gothic" pitchFamily="34" charset="0"/>
              </a:rPr>
              <a:t>What changes do you expect in the economy, infrastructure and environment of Cedar Key?</a:t>
            </a:r>
            <a:endParaRPr lang="en-US" dirty="0">
              <a:latin typeface="Century Gothic" pitchFamily="34" charset="0"/>
            </a:endParaRPr>
          </a:p>
          <a:p>
            <a:endParaRPr lang="en-US" dirty="0" smtClean="0">
              <a:latin typeface="Century Gothic" pitchFamily="34" charset="0"/>
            </a:endParaRPr>
          </a:p>
          <a:p>
            <a:r>
              <a:rPr lang="en-US" dirty="0" smtClean="0">
                <a:latin typeface="Century Gothic" pitchFamily="34" charset="0"/>
              </a:rPr>
              <a:t>If you were going to plan for sea level rise, what height or time frame would you consider?</a:t>
            </a:r>
          </a:p>
        </p:txBody>
      </p:sp>
    </p:spTree>
    <p:extLst>
      <p:ext uri="{BB962C8B-B14F-4D97-AF65-F5344CB8AC3E}">
        <p14:creationId xmlns:p14="http://schemas.microsoft.com/office/powerpoint/2010/main" xmlns="" val="40959986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Century Gothic" pitchFamily="34" charset="0"/>
                <a:cs typeface="Aparajita" pitchFamily="34" charset="0"/>
              </a:rPr>
              <a:t>Upcoming events</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a:xfrm>
            <a:off x="457200" y="1219200"/>
            <a:ext cx="8229600" cy="4937760"/>
          </a:xfrm>
        </p:spPr>
        <p:txBody>
          <a:bodyPr/>
          <a:lstStyle/>
          <a:p>
            <a:pPr>
              <a:buNone/>
            </a:pPr>
            <a:r>
              <a:rPr lang="en-US" dirty="0" smtClean="0">
                <a:latin typeface="Century Gothic" pitchFamily="34" charset="0"/>
              </a:rPr>
              <a:t>For information please contact:</a:t>
            </a:r>
          </a:p>
          <a:p>
            <a:pPr>
              <a:buNone/>
            </a:pPr>
            <a:r>
              <a:rPr lang="en-US" b="1" dirty="0" smtClean="0">
                <a:latin typeface="Century Gothic" pitchFamily="34" charset="0"/>
              </a:rPr>
              <a:t>Gail Easley </a:t>
            </a:r>
            <a:r>
              <a:rPr lang="en-US" dirty="0" smtClean="0">
                <a:latin typeface="Century Gothic" pitchFamily="34" charset="0"/>
              </a:rPr>
              <a:t>easleyg@ufl.edu</a:t>
            </a:r>
          </a:p>
          <a:p>
            <a:pPr>
              <a:buNone/>
            </a:pPr>
            <a:r>
              <a:rPr lang="en-US" dirty="0" smtClean="0">
                <a:latin typeface="Century Gothic" pitchFamily="34" charset="0"/>
              </a:rPr>
              <a:t>Visit our website </a:t>
            </a:r>
            <a:r>
              <a:rPr lang="en-US" dirty="0">
                <a:hlinkClick r:id="rId3"/>
              </a:rPr>
              <a:t>http://ChangingLevyCoast.org</a:t>
            </a:r>
            <a:r>
              <a:rPr lang="en-US" dirty="0"/>
              <a:t> </a:t>
            </a:r>
          </a:p>
          <a:p>
            <a:pPr>
              <a:buNone/>
            </a:pPr>
            <a:r>
              <a:rPr lang="en-US" dirty="0" smtClean="0">
                <a:latin typeface="Century Gothic" pitchFamily="34" charset="0"/>
              </a:rPr>
              <a:t>43</a:t>
            </a:r>
            <a:r>
              <a:rPr lang="en-US" baseline="30000" dirty="0" smtClean="0">
                <a:latin typeface="Century Gothic" pitchFamily="34" charset="0"/>
              </a:rPr>
              <a:t>rd</a:t>
            </a:r>
            <a:r>
              <a:rPr lang="en-US" dirty="0" smtClean="0">
                <a:latin typeface="Century Gothic" pitchFamily="34" charset="0"/>
              </a:rPr>
              <a:t> Annual Cedar Key Seafood Festival</a:t>
            </a:r>
          </a:p>
          <a:p>
            <a:pPr>
              <a:buNone/>
            </a:pPr>
            <a:r>
              <a:rPr lang="en-US" dirty="0" smtClean="0">
                <a:latin typeface="Century Gothic" pitchFamily="34" charset="0"/>
              </a:rPr>
              <a:t>	</a:t>
            </a:r>
          </a:p>
          <a:p>
            <a:pPr>
              <a:buNone/>
            </a:pPr>
            <a:endParaRPr lang="en-US" dirty="0">
              <a:latin typeface="Century Gothic" pitchFamily="34" charset="0"/>
            </a:endParaRPr>
          </a:p>
        </p:txBody>
      </p:sp>
    </p:spTree>
    <p:extLst>
      <p:ext uri="{BB962C8B-B14F-4D97-AF65-F5344CB8AC3E}">
        <p14:creationId xmlns:p14="http://schemas.microsoft.com/office/powerpoint/2010/main" xmlns="" val="97213563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586</TotalTime>
  <Words>1641</Words>
  <Application>Microsoft Office PowerPoint</Application>
  <PresentationFormat>On-screen Show (4:3)</PresentationFormat>
  <Paragraphs>210</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Origin</vt:lpstr>
      <vt:lpstr>Coastal Change in Cedar Key</vt:lpstr>
      <vt:lpstr>Why We’re Here</vt:lpstr>
      <vt:lpstr>Changes to Consider</vt:lpstr>
      <vt:lpstr>Agenda</vt:lpstr>
      <vt:lpstr>Tide Gauges and Trends</vt:lpstr>
      <vt:lpstr>Sea Level Rise Projections</vt:lpstr>
      <vt:lpstr>Where We are Today</vt:lpstr>
      <vt:lpstr>Salt Water Intrusion</vt:lpstr>
      <vt:lpstr>Habitat Change</vt:lpstr>
      <vt:lpstr>Erosion and Flooding</vt:lpstr>
      <vt:lpstr>Future</vt:lpstr>
      <vt:lpstr>Today</vt:lpstr>
      <vt:lpstr>Future</vt:lpstr>
      <vt:lpstr>Slide 14</vt:lpstr>
      <vt:lpstr>Economic Concerns</vt:lpstr>
      <vt:lpstr>Conclusion</vt:lpstr>
      <vt:lpstr>Discussion</vt:lpstr>
      <vt:lpstr>Upcoming events</vt:lpstr>
    </vt:vector>
  </TitlesOfParts>
  <Company>University of Florida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Coastal Change in Levy County</dc:title>
  <dc:creator>McDuffie,Douglas Blaisdell</dc:creator>
  <cp:lastModifiedBy>Caitlin</cp:lastModifiedBy>
  <cp:revision>67</cp:revision>
  <dcterms:created xsi:type="dcterms:W3CDTF">2012-09-16T23:31:32Z</dcterms:created>
  <dcterms:modified xsi:type="dcterms:W3CDTF">2012-10-03T19:27:54Z</dcterms:modified>
</cp:coreProperties>
</file>