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4"/>
  </p:notesMasterIdLst>
  <p:sldIdLst>
    <p:sldId id="256" r:id="rId2"/>
    <p:sldId id="274" r:id="rId3"/>
    <p:sldId id="257" r:id="rId4"/>
    <p:sldId id="276" r:id="rId5"/>
    <p:sldId id="258" r:id="rId6"/>
    <p:sldId id="275" r:id="rId7"/>
    <p:sldId id="277" r:id="rId8"/>
    <p:sldId id="279" r:id="rId9"/>
    <p:sldId id="280" r:id="rId10"/>
    <p:sldId id="278" r:id="rId11"/>
    <p:sldId id="281" r:id="rId12"/>
    <p:sldId id="262" r:id="rId13"/>
    <p:sldId id="264" r:id="rId14"/>
    <p:sldId id="265" r:id="rId15"/>
    <p:sldId id="272" r:id="rId16"/>
    <p:sldId id="266" r:id="rId17"/>
    <p:sldId id="259" r:id="rId18"/>
    <p:sldId id="284" r:id="rId19"/>
    <p:sldId id="273" r:id="rId20"/>
    <p:sldId id="282" r:id="rId21"/>
    <p:sldId id="261" r:id="rId22"/>
    <p:sldId id="28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881" autoAdjust="0"/>
  </p:normalViewPr>
  <p:slideViewPr>
    <p:cSldViewPr snapToGrid="0" snapToObjects="1">
      <p:cViewPr>
        <p:scale>
          <a:sx n="75" d="100"/>
          <a:sy n="75" d="100"/>
        </p:scale>
        <p:origin x="-123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3112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14BC4D3-959B-413D-AFE1-33B019D1458B}" type="datetimeFigureOut">
              <a:rPr lang="en-US"/>
              <a:pPr/>
              <a:t>10/25/2012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7D0F450-3A84-4725-A541-E07AFF448E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5243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-Average 6mm per year. Have seen periods of 40mm/</a:t>
            </a:r>
            <a:r>
              <a:rPr lang="en-US" dirty="0" err="1" smtClean="0"/>
              <a:t>yr</a:t>
            </a:r>
            <a:r>
              <a:rPr lang="en-US" dirty="0" smtClean="0"/>
              <a:t> in past 6000-8000yrs. 16mm/</a:t>
            </a:r>
            <a:r>
              <a:rPr lang="en-US" dirty="0" err="1" smtClean="0"/>
              <a:t>yr</a:t>
            </a:r>
            <a:r>
              <a:rPr lang="en-US" dirty="0" smtClean="0"/>
              <a:t> results in complete inundation of marshes-&gt;migration cant keep up with rate of rise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fld id="{D42B706A-C403-491A-93B8-335B73B455D3}" type="slidenum">
              <a:rPr lang="en-US">
                <a:latin typeface="Calibri" pitchFamily="34" charset="0"/>
              </a:rPr>
              <a:pPr/>
              <a:t>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0F450-3A84-4725-A541-E07AFF448E3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575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0F450-3A84-4725-A541-E07AFF448E3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389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b="1" dirty="0" smtClean="0">
                <a:latin typeface="Abadi MT Condensed Light"/>
                <a:ea typeface="+mn-ea"/>
                <a:cs typeface="Abadi MT Condensed Light"/>
              </a:rPr>
              <a:t>Things will look different in the future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ea typeface="+mn-ea"/>
                <a:cs typeface="Abadi MT Condensed Light"/>
              </a:rPr>
              <a:t>More open water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ea typeface="+mn-ea"/>
                <a:cs typeface="Abadi MT Condensed Light"/>
              </a:rPr>
              <a:t>More saltwater marsh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chemeClr val="bg1">
                      <a:lumMod val="95000"/>
                      <a:alpha val="43000"/>
                    </a:schemeClr>
                  </a:outerShdw>
                </a:effectLst>
                <a:latin typeface="Abadi MT Condensed Light"/>
                <a:ea typeface="+mn-ea"/>
                <a:cs typeface="Abadi MT Condensed Light"/>
              </a:rPr>
              <a:t>Less coastal forests and hammocks</a:t>
            </a:r>
            <a:endParaRPr lang="en-US" sz="2800" b="1" dirty="0" smtClean="0">
              <a:latin typeface="Abadi MT Condensed Light"/>
              <a:ea typeface="+mn-ea"/>
              <a:cs typeface="Abadi MT Condensed Ligh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fld id="{9356FFF5-06B1-4B9B-9018-F8301A74EB87}" type="slidenum">
              <a:rPr lang="en-US">
                <a:latin typeface="Calibri" pitchFamily="34" charset="0"/>
              </a:rPr>
              <a:pPr/>
              <a:t>17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0F450-3A84-4725-A541-E07AFF448E3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8131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0F450-3A84-4725-A541-E07AFF448E3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4132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8667"/>
            <a:ext cx="7772400" cy="3623733"/>
          </a:xfrm>
          <a:solidFill>
            <a:schemeClr val="accent1">
              <a:lumMod val="75000"/>
              <a:alpha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BD91-8891-4811-8E5F-5A04EB1A36E2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696D9-42A9-47D9-940A-7B39584C5D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6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94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713E-2890-46CC-B571-DE5F81F4345F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4BA5-01A1-4267-A447-38EAECD51F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032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D02C-EE5A-4AFA-8B01-53ABAE758727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1291-9EBD-43BA-98FF-9864A0DB7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279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A7DF-B71A-4B23-B5A1-5BDEF545DAF2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AADF-36FB-4A92-B3F2-98CAFE285F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614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8A24-871C-44DD-B542-2872456063CA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197B0-9D51-4A37-8875-097D468305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852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7E381-5A8A-41E2-BC95-CBBC2337F815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65280-332B-4CB2-B8C2-BC6C8F8676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780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1ED0A-8E77-47B0-BE6A-F467D7A42B78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A47B-ABEF-4D15-8457-3C6A11DADE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372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C65-D90C-410A-9CB5-A82CB9BF5BD4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173EA-BEFF-4941-98FA-D362E955B6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009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BB223-08F3-454B-B7F2-A08EF20E62AA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175A8-EAE0-4210-B047-DAF6CBB32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827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C502-EC1F-4115-B02D-7C30176E0DEA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3BEC6-3D06-4E06-B079-2373E51AE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146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D48E-B448-4AA9-9C3B-7DE1666A4305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8ACA-D17E-4586-A85D-D39F00D205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1428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3BD91-8891-4811-8E5F-5A04EB1A36E2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696D9-42A9-47D9-940A-7B39584C5D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6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7867" y="118534"/>
            <a:ext cx="839893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31334"/>
            <a:ext cx="8229600" cy="519483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3BD91-8891-4811-8E5F-5A04EB1A36E2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96D9-42A9-47D9-940A-7B39584C5D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731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90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833" y="3318909"/>
            <a:ext cx="6578335" cy="2827858"/>
          </a:xfrm>
          <a:solidFill>
            <a:schemeClr val="accent1">
              <a:lumMod val="75000"/>
              <a:alpha val="80000"/>
            </a:schemeClr>
          </a:solidFill>
        </p:spPr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w Cen MT" pitchFamily="34" charset="0"/>
                <a:ea typeface="MS PGothic" pitchFamily="34" charset="-128"/>
              </a:rPr>
              <a:t>Examining Coastal Change in Levy County</a:t>
            </a:r>
            <a:br>
              <a:rPr lang="en-US" sz="3600" b="1" dirty="0">
                <a:solidFill>
                  <a:schemeClr val="bg1"/>
                </a:solidFill>
                <a:latin typeface="Tw Cen MT" pitchFamily="34" charset="0"/>
                <a:ea typeface="MS PGothic" pitchFamily="34" charset="-128"/>
              </a:rPr>
            </a:br>
            <a:endParaRPr lang="en-US" sz="3600" dirty="0" smtClean="0">
              <a:solidFill>
                <a:schemeClr val="bg1"/>
              </a:solidFill>
              <a:latin typeface="Abadi MT Condensed Light" charset="0"/>
              <a:ea typeface="MS PGothic" pitchFamily="34" charset="-128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ea typeface="MS PGothic" pitchFamily="34" charset="-128"/>
              </a:rPr>
              <a:t>Sean Reiss and Kevin </a:t>
            </a:r>
            <a:r>
              <a:rPr lang="en-US" sz="2000" dirty="0" err="1" smtClean="0">
                <a:solidFill>
                  <a:schemeClr val="bg1"/>
                </a:solidFill>
                <a:latin typeface="Tw Cen MT" pitchFamily="34" charset="0"/>
                <a:ea typeface="MS PGothic" pitchFamily="34" charset="-128"/>
              </a:rPr>
              <a:t>Szatmary</a:t>
            </a:r>
            <a:endParaRPr lang="en-US" sz="2000" dirty="0" smtClean="0">
              <a:solidFill>
                <a:schemeClr val="bg1"/>
              </a:solidFill>
              <a:latin typeface="Tw Cen MT" pitchFamily="34" charset="0"/>
              <a:ea typeface="MS PGothic" pitchFamily="34" charset="-128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ea typeface="MS PGothic" pitchFamily="34" charset="-128"/>
              </a:rPr>
              <a:t>University of Florida, Department of Urban and Regional Planning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Why we</a:t>
            </a:r>
            <a:r>
              <a:rPr lang="en-US" alt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’</a:t>
            </a: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re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969" y="982133"/>
            <a:ext cx="8120063" cy="4610505"/>
          </a:xfrm>
          <a:solidFill>
            <a:schemeClr val="accent1">
              <a:lumMod val="75000"/>
              <a:alpha val="70000"/>
            </a:schemeClr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Engaging the public on coastal change impacts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Discuss future sea level rise impacts and what that might mean for your organization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We want to hear from </a:t>
            </a:r>
            <a:r>
              <a:rPr lang="en-US" sz="2800" b="1" dirty="0" smtClean="0">
                <a:latin typeface="Tw Cen MT" pitchFamily="34" charset="0"/>
                <a:ea typeface="+mn-ea"/>
                <a:cs typeface="Abadi MT Condensed Light"/>
              </a:rPr>
              <a:t>YOU</a:t>
            </a:r>
            <a:endParaRPr lang="en-US" sz="2800" dirty="0">
              <a:latin typeface="Tw Cen MT" pitchFamily="34" charset="0"/>
              <a:ea typeface="+mn-ea"/>
              <a:cs typeface="Abadi MT Condensed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151423"/>
            <a:ext cx="9144000" cy="70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6" y="6219157"/>
            <a:ext cx="2723091" cy="589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49" y="6168357"/>
            <a:ext cx="970187" cy="661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75744" y="1004888"/>
            <a:ext cx="8077200" cy="4848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Coastal change?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How has Levy County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’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 coast already changed?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Where we are today.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Concerns for the future.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 does this mean for 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9" y="152400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Changes to Consider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0243" y="1104899"/>
            <a:ext cx="8717490" cy="4652433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200" dirty="0">
                <a:latin typeface="Tw Cen MT" pitchFamily="34" charset="0"/>
                <a:ea typeface="+mn-ea"/>
                <a:cs typeface="Abadi MT Condensed Light"/>
              </a:rPr>
              <a:t>What is coastal change?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latin typeface="Tw Cen MT" pitchFamily="34" charset="0"/>
                <a:ea typeface="+mn-ea"/>
                <a:cs typeface="Abadi MT Condensed Light"/>
              </a:rPr>
              <a:t>Sudden </a:t>
            </a: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change</a:t>
            </a:r>
            <a:endParaRPr lang="en-US" sz="2800" dirty="0">
              <a:latin typeface="Tw Cen MT" pitchFamily="34" charset="0"/>
              <a:ea typeface="+mn-ea"/>
              <a:cs typeface="Abadi MT Condensed Light"/>
            </a:endParaRP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Hurricanes </a:t>
            </a:r>
            <a:endParaRPr lang="en-US" sz="2400" dirty="0">
              <a:latin typeface="Tw Cen MT" pitchFamily="34" charset="0"/>
              <a:cs typeface="Abadi MT Condensed Light"/>
            </a:endParaRP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Coastal flooding</a:t>
            </a:r>
            <a:endParaRPr lang="en-US" sz="2400" dirty="0">
              <a:latin typeface="Tw Cen MT" pitchFamily="34" charset="0"/>
              <a:ea typeface="+mn-ea"/>
              <a:cs typeface="Abadi MT Condensed Ligh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latin typeface="Tw Cen MT" pitchFamily="34" charset="0"/>
                <a:ea typeface="+mn-ea"/>
                <a:cs typeface="Abadi MT Condensed Light"/>
              </a:rPr>
              <a:t>Intermediate change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Salt </a:t>
            </a:r>
            <a:r>
              <a:rPr lang="en-US" sz="2400" dirty="0">
                <a:latin typeface="Tw Cen MT" pitchFamily="34" charset="0"/>
                <a:ea typeface="+mn-ea"/>
                <a:cs typeface="Abadi MT Condensed Light"/>
              </a:rPr>
              <a:t>water </a:t>
            </a: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intrusion  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>
                <a:latin typeface="Tw Cen MT" pitchFamily="34" charset="0"/>
                <a:cs typeface="Abadi MT Condensed Light"/>
              </a:rPr>
              <a:t>C</a:t>
            </a: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oastal erosion</a:t>
            </a:r>
            <a:endParaRPr lang="en-US" sz="2400" dirty="0">
              <a:latin typeface="Tw Cen MT" pitchFamily="34" charset="0"/>
              <a:ea typeface="+mn-ea"/>
              <a:cs typeface="Abadi MT Condensed Ligh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Slow </a:t>
            </a:r>
            <a:r>
              <a:rPr lang="en-US" sz="2800" dirty="0">
                <a:latin typeface="Tw Cen MT" pitchFamily="34" charset="0"/>
                <a:ea typeface="+mn-ea"/>
                <a:cs typeface="Abadi MT Condensed Light"/>
              </a:rPr>
              <a:t>change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Sea </a:t>
            </a:r>
            <a:r>
              <a:rPr lang="en-US" sz="2400" dirty="0">
                <a:latin typeface="Tw Cen MT" pitchFamily="34" charset="0"/>
                <a:ea typeface="+mn-ea"/>
                <a:cs typeface="Abadi MT Condensed Light"/>
              </a:rPr>
              <a:t>level </a:t>
            </a: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rise</a:t>
            </a:r>
            <a:endParaRPr lang="en-US" sz="2400" dirty="0">
              <a:latin typeface="Tw Cen MT" pitchFamily="34" charset="0"/>
              <a:ea typeface="+mn-ea"/>
              <a:cs typeface="Abadi MT Condensed Light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Tw Cen MT" pitchFamily="34" charset="0"/>
              <a:ea typeface="+mn-ea"/>
              <a:cs typeface="Abadi MT Condensed Light"/>
            </a:endParaRPr>
          </a:p>
        </p:txBody>
      </p:sp>
      <p:pic>
        <p:nvPicPr>
          <p:cNvPr id="13315" name="Picture 5" descr="IMG_622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33" y="1749286"/>
            <a:ext cx="4283605" cy="321270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205" y="33869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Sea level rise and changes to the coast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17501" y="808587"/>
            <a:ext cx="8458200" cy="50673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Tw Cen MT" pitchFamily="34" charset="0"/>
                <a:ea typeface="+mn-ea"/>
                <a:cs typeface="Abadi MT Condensed Light"/>
              </a:rPr>
              <a:t>Coastlines are dynamic and always in a state of change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Sea levels have been rising for the past 18,000 years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Tw Cen MT" pitchFamily="34" charset="0"/>
                <a:ea typeface="+mn-ea"/>
                <a:cs typeface="Abadi MT Condensed Light"/>
              </a:rPr>
              <a:t>The coastline has been moving landward since the last glacial period as oceans have risen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This shift has occurred at varying rates of speed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There is reason to believe we are moving into a period of faster rates of rise in sea level</a:t>
            </a:r>
          </a:p>
          <a:p>
            <a:pPr lvl="1" fontAlgn="auto">
              <a:spcAft>
                <a:spcPts val="0"/>
              </a:spcAft>
              <a:defRPr/>
            </a:pPr>
            <a:endParaRPr lang="en-US" dirty="0">
              <a:latin typeface="Tw Cen MT" pitchFamily="34" charset="0"/>
              <a:ea typeface="+mn-ea"/>
              <a:cs typeface="Abadi MT Condensed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 txBox="1">
            <a:spLocks/>
          </p:cNvSpPr>
          <p:nvPr/>
        </p:nvSpPr>
        <p:spPr>
          <a:xfrm>
            <a:off x="118533" y="931332"/>
            <a:ext cx="8890000" cy="5062554"/>
          </a:xfrm>
          <a:prstGeom prst="rect">
            <a:avLst/>
          </a:prstGeom>
          <a:solidFill>
            <a:schemeClr val="accent1">
              <a:lumMod val="75000"/>
              <a:alpha val="75000"/>
            </a:schemeClr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>
              <a:latin typeface="Abadi MT Condensed Light"/>
              <a:cs typeface="Abadi MT Condensed Light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>
              <a:latin typeface="Abadi MT Condensed Light"/>
              <a:cs typeface="Abadi MT Condensed Light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>
              <a:latin typeface="Abadi MT Condensed Light"/>
              <a:cs typeface="Abadi MT Condensed Light"/>
            </a:endParaRPr>
          </a:p>
          <a:p>
            <a:pPr marL="0" indent="0">
              <a:buFont typeface="Arial"/>
              <a:buNone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Tide Gauges and Trends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4000" b="1" dirty="0"/>
          </a:p>
        </p:txBody>
      </p:sp>
      <p:pic>
        <p:nvPicPr>
          <p:cNvPr id="14339" name="Content Placeholder 9" descr="Cedar key sea level trend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1745" r="-21745"/>
          <a:stretch>
            <a:fillRect/>
          </a:stretch>
        </p:blipFill>
        <p:spPr bwMode="auto">
          <a:xfrm>
            <a:off x="1556810" y="1295401"/>
            <a:ext cx="8594725" cy="41449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tidesandcurrents.noaa.gov/images/stationphotos/8727520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5" y="1794405"/>
            <a:ext cx="2151063" cy="2867025"/>
          </a:xfrm>
          <a:prstGeom prst="rect">
            <a:avLst/>
          </a:prstGeom>
          <a:noFill/>
          <a:ln w="38100" cap="sq">
            <a:solidFill>
              <a:srgbClr val="574816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937" y="101601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Sea Level Rise Projections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31332"/>
            <a:ext cx="8153400" cy="5062554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000" dirty="0" smtClean="0">
              <a:latin typeface="Abadi MT Condensed Light"/>
              <a:ea typeface="+mn-ea"/>
              <a:cs typeface="Abadi MT Condensed Light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000" dirty="0" smtClean="0">
              <a:latin typeface="Abadi MT Condensed Light"/>
              <a:ea typeface="+mn-ea"/>
              <a:cs typeface="Abadi MT Condensed Light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000" dirty="0">
              <a:latin typeface="Abadi MT Condensed Light"/>
              <a:cs typeface="Abadi MT Condensed Light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000" dirty="0" smtClean="0">
                <a:latin typeface="Abadi MT Condensed Light"/>
                <a:ea typeface="+mn-ea"/>
                <a:cs typeface="Abadi MT Condensed Light"/>
              </a:rPr>
              <a:t>Southeast </a:t>
            </a:r>
            <a:r>
              <a:rPr lang="en-US" sz="2000" dirty="0">
                <a:latin typeface="Abadi MT Condensed Light"/>
                <a:ea typeface="+mn-ea"/>
                <a:cs typeface="Abadi MT Condensed Light"/>
              </a:rPr>
              <a:t>Florida Regional Climate Change Compact, </a:t>
            </a:r>
            <a:r>
              <a:rPr lang="en-US" sz="2000" dirty="0" smtClean="0">
                <a:latin typeface="Abadi MT Condensed Light"/>
                <a:ea typeface="+mn-ea"/>
                <a:cs typeface="Abadi MT Condensed Light"/>
              </a:rPr>
              <a:t>2011 - US </a:t>
            </a:r>
            <a:r>
              <a:rPr lang="en-US" sz="2000" dirty="0">
                <a:latin typeface="Abadi MT Condensed Light"/>
                <a:ea typeface="+mn-ea"/>
                <a:cs typeface="Abadi MT Condensed Light"/>
              </a:rPr>
              <a:t>Army Corps of Engineers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>
              <a:ea typeface="+mn-e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4000" b="1" dirty="0"/>
          </a:p>
        </p:txBody>
      </p:sp>
      <p:pic>
        <p:nvPicPr>
          <p:cNvPr id="1536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7519" r="-17519"/>
          <a:stretch>
            <a:fillRect/>
          </a:stretch>
        </p:blipFill>
        <p:spPr bwMode="auto">
          <a:xfrm>
            <a:off x="342900" y="982131"/>
            <a:ext cx="845820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066800" y="5665788"/>
            <a:ext cx="7543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3" y="11118"/>
            <a:ext cx="8021638" cy="1563687"/>
          </a:xfrm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How has the coast changed in Levy County?</a:t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</a:br>
            <a:endParaRPr lang="en-US" sz="3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3" y="1168401"/>
            <a:ext cx="8669864" cy="4757747"/>
          </a:xfrm>
          <a:solidFill>
            <a:schemeClr val="accent1">
              <a:lumMod val="75000"/>
              <a:alpha val="75000"/>
            </a:schemeClr>
          </a:solidFill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United States Geologic Survey (USGS) study looked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at how the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Big Bend coast has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changed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since the 19</a:t>
            </a:r>
            <a:r>
              <a:rPr lang="en-US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th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century</a:t>
            </a:r>
          </a:p>
          <a:p>
            <a:pPr lvl="1">
              <a:buFontTx/>
              <a:buChar char="-"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Used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historic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maps, nautical charts, and aerial images</a:t>
            </a:r>
          </a:p>
          <a:p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Verdict: MARSHES ARE ON THE MOVE!!!</a:t>
            </a:r>
          </a:p>
          <a:p>
            <a:pPr lvl="1">
              <a:buFontTx/>
              <a:buChar char="-"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Trend: Inland migration of marshes and loss of coastal forests</a:t>
            </a:r>
          </a:p>
          <a:p>
            <a:pPr marL="349250" lvl="1" indent="0">
              <a:buNone/>
            </a:pP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0533" y="0"/>
            <a:ext cx="7382934" cy="6186310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pic>
        <p:nvPicPr>
          <p:cNvPr id="18433" name="Picture 3" descr="Screen shot 2012-09-05 at 9.05.59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0"/>
            <a:ext cx="5057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9" y="-16930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Where we are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470" y="1049868"/>
            <a:ext cx="8608933" cy="4796904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Changes to the coast</a:t>
            </a:r>
          </a:p>
          <a:p>
            <a:pPr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Saltwater intrusion</a:t>
            </a:r>
          </a:p>
          <a:p>
            <a:pPr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Changes in coastal habitat</a:t>
            </a:r>
          </a:p>
          <a:p>
            <a:pPr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Coastal erosion </a:t>
            </a:r>
          </a:p>
          <a:p>
            <a:pPr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Flooding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7075" y="2590808"/>
            <a:ext cx="3038396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All of these are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intensified by sea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level rise</a:t>
            </a:r>
          </a:p>
        </p:txBody>
      </p:sp>
      <p:sp>
        <p:nvSpPr>
          <p:cNvPr id="6" name="Right Arrow Callout 5"/>
          <p:cNvSpPr/>
          <p:nvPr/>
        </p:nvSpPr>
        <p:spPr>
          <a:xfrm>
            <a:off x="4892675" y="2436430"/>
            <a:ext cx="914400" cy="187841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3164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467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Economic concerns with future changes to the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066814"/>
            <a:ext cx="8267700" cy="49022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 Cen MT"/>
                <a:cs typeface="Tw Cen MT"/>
              </a:rPr>
              <a:t>We need to consider how </a:t>
            </a:r>
            <a:r>
              <a:rPr lang="en-US" sz="3600" dirty="0" smtClean="0">
                <a:latin typeface="Tw Cen MT"/>
                <a:cs typeface="Tw Cen MT"/>
              </a:rPr>
              <a:t>current decisions </a:t>
            </a:r>
            <a:r>
              <a:rPr lang="en-US" sz="3600" dirty="0">
                <a:latin typeface="Tw Cen MT"/>
                <a:cs typeface="Tw Cen MT"/>
              </a:rPr>
              <a:t>will be affected by rising seas </a:t>
            </a:r>
            <a:r>
              <a:rPr lang="en-US" sz="3600" dirty="0">
                <a:latin typeface="Tw Cen MT"/>
                <a:cs typeface="Tw Cen MT"/>
                <a:sym typeface="Wingdings"/>
              </a:rPr>
              <a:t> wise future </a:t>
            </a:r>
            <a:r>
              <a:rPr lang="en-US" sz="3600" dirty="0" smtClean="0">
                <a:latin typeface="Tw Cen MT"/>
                <a:cs typeface="Tw Cen MT"/>
                <a:sym typeface="Wingdings"/>
              </a:rPr>
              <a:t>investment</a:t>
            </a:r>
            <a:endParaRPr lang="en-US" sz="3600" dirty="0" smtClean="0">
              <a:latin typeface="Tw Cen MT"/>
              <a:ea typeface="+mn-ea"/>
              <a:cs typeface="Tw Cen M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/>
                <a:ea typeface="+mn-ea"/>
                <a:cs typeface="Tw Cen MT"/>
              </a:rPr>
              <a:t>What </a:t>
            </a:r>
            <a:r>
              <a:rPr lang="en-US" sz="3600" dirty="0">
                <a:latin typeface="Tw Cen MT"/>
                <a:ea typeface="+mn-ea"/>
                <a:cs typeface="Tw Cen MT"/>
              </a:rPr>
              <a:t>does this mean for: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Capital </a:t>
            </a:r>
            <a:r>
              <a:rPr lang="en-US" sz="2800" dirty="0" smtClean="0">
                <a:latin typeface="Tw Cen MT"/>
                <a:ea typeface="+mn-ea"/>
                <a:cs typeface="Tw Cen MT"/>
              </a:rPr>
              <a:t>investments/improvements</a:t>
            </a:r>
            <a:endParaRPr lang="en-US" sz="2800" dirty="0">
              <a:latin typeface="Tw Cen MT"/>
              <a:ea typeface="+mn-ea"/>
              <a:cs typeface="Tw Cen MT"/>
            </a:endParaRPr>
          </a:p>
          <a:p>
            <a:pPr marL="685800" lvl="2" indent="0" fontAlgn="auto">
              <a:spcAft>
                <a:spcPts val="0"/>
              </a:spcAft>
              <a:buNone/>
              <a:defRPr/>
            </a:pPr>
            <a:r>
              <a:rPr lang="en-US" sz="2600" dirty="0" smtClean="0">
                <a:latin typeface="Tw Cen MT"/>
                <a:ea typeface="+mn-ea"/>
                <a:cs typeface="Tw Cen MT"/>
              </a:rPr>
              <a:t>-Roads</a:t>
            </a:r>
            <a:r>
              <a:rPr lang="en-US" sz="2600" dirty="0">
                <a:latin typeface="Tw Cen MT"/>
                <a:ea typeface="+mn-ea"/>
                <a:cs typeface="Tw Cen MT"/>
              </a:rPr>
              <a:t>, </a:t>
            </a:r>
            <a:r>
              <a:rPr lang="en-US" sz="2600" dirty="0" smtClean="0">
                <a:latin typeface="Tw Cen MT"/>
                <a:ea typeface="+mn-ea"/>
                <a:cs typeface="Tw Cen MT"/>
              </a:rPr>
              <a:t>real estate, buildings, future development, etc.</a:t>
            </a:r>
            <a:endParaRPr lang="en-US" sz="2600" dirty="0">
              <a:latin typeface="Tw Cen MT"/>
              <a:ea typeface="+mn-ea"/>
              <a:cs typeface="Tw Cen MT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Infrastructure and utilities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 smtClean="0">
                <a:latin typeface="Tw Cen MT"/>
                <a:ea typeface="+mn-ea"/>
                <a:cs typeface="Tw Cen MT"/>
              </a:rPr>
              <a:t>Tourism</a:t>
            </a:r>
            <a:endParaRPr lang="en-US" sz="2800" dirty="0">
              <a:latin typeface="Tw Cen MT"/>
              <a:ea typeface="+mn-ea"/>
              <a:cs typeface="Tw Cen MT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800" dirty="0">
                <a:latin typeface="Tw Cen MT"/>
                <a:ea typeface="+mn-ea"/>
                <a:cs typeface="Tw Cen MT"/>
              </a:rPr>
              <a:t>Other </a:t>
            </a:r>
            <a:r>
              <a:rPr lang="en-US" sz="2800" dirty="0" smtClean="0">
                <a:latin typeface="Tw Cen MT"/>
                <a:ea typeface="+mn-ea"/>
                <a:cs typeface="Tw Cen MT"/>
              </a:rPr>
              <a:t>industries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Tw Cen MT"/>
              <a:ea typeface="+mn-ea"/>
              <a:cs typeface="Tw Cen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69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Conservation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31879"/>
            <a:ext cx="8902701" cy="4978400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Coastlines are in a constant state of give and take </a:t>
            </a: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Sediment deposition builds coastlines</a:t>
            </a: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Coastal erosion takes coastline away, or moves it around (think coastal inlets)</a:t>
            </a:r>
          </a:p>
          <a:p>
            <a:pPr marL="0" indent="0">
              <a:buFont typeface="Wingdings 2" pitchFamily="18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Higher sea levels result in:</a:t>
            </a: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Greater stresses on habitat – more salinity, increased flooding</a:t>
            </a:r>
          </a:p>
          <a:p>
            <a:pPr lvl="1">
              <a:buFont typeface="Wingdings 2" pitchFamily="18" charset="2"/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sym typeface="Wingdings" pitchFamily="2" charset="2"/>
            </a:endParaRPr>
          </a:p>
          <a:p>
            <a:pPr lvl="1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Alter the ecosystem 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coastal habitats migrate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sym typeface="Wingdings" pitchFamily="2" charset="2"/>
              </a:rPr>
              <a:t>Coastline and saltwater marshes move inland, often displacing coastal forests</a:t>
            </a:r>
          </a:p>
          <a:p>
            <a:pPr lvl="2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Habitat needs space to migrate </a:t>
            </a:r>
          </a:p>
        </p:txBody>
      </p:sp>
      <p:sp>
        <p:nvSpPr>
          <p:cNvPr id="4" name="Curved Right Arrow 3"/>
          <p:cNvSpPr/>
          <p:nvPr/>
        </p:nvSpPr>
        <p:spPr>
          <a:xfrm>
            <a:off x="270932" y="3369734"/>
            <a:ext cx="650135" cy="1185333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643466" y="1"/>
            <a:ext cx="7857068" cy="61468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1029" y="50799"/>
            <a:ext cx="6561943" cy="5895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81" y="79909"/>
            <a:ext cx="7612063" cy="1417637"/>
          </a:xfrm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How will coastal habitats change in the future?</a:t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</a:br>
            <a:endParaRPr lang="en-US" sz="3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w Cen MT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0666" y="1074221"/>
            <a:ext cx="8770937" cy="5004846"/>
          </a:xfrm>
        </p:spPr>
        <p:txBody>
          <a:bodyPr numCol="1" spcCol="0"/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latin typeface="Tw Cen MT" pitchFamily="34" charset="0"/>
                <a:ea typeface="+mn-ea"/>
                <a:cs typeface="Abadi MT Condensed Light"/>
              </a:rPr>
              <a:t>R</a:t>
            </a:r>
            <a:r>
              <a:rPr lang="en-US" sz="2800" dirty="0" smtClean="0">
                <a:latin typeface="Tw Cen MT" pitchFamily="34" charset="0"/>
                <a:ea typeface="+mn-ea"/>
                <a:cs typeface="Abadi MT Condensed Light"/>
              </a:rPr>
              <a:t>esearchers have examined the decline in coastal forests in Waccasassa Bay and the Withlacoochee Gulf Preserve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400" dirty="0" smtClean="0">
                <a:latin typeface="Tw Cen MT" pitchFamily="34" charset="0"/>
                <a:ea typeface="+mn-ea"/>
                <a:cs typeface="Abadi MT Condensed Light"/>
              </a:rPr>
              <a:t>Used field plot data and the Sea Level Affecting Marshes Model (SLAMM)</a:t>
            </a:r>
          </a:p>
          <a:p>
            <a:pPr lvl="1" fontAlgn="auto">
              <a:spcAft>
                <a:spcPts val="0"/>
              </a:spcAft>
              <a:defRPr/>
            </a:pPr>
            <a:endParaRPr lang="en-US" sz="2400" dirty="0">
              <a:latin typeface="Tw Cen MT" pitchFamily="34" charset="0"/>
              <a:cs typeface="Abadi MT Condensed Light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sz="2400" dirty="0" smtClean="0">
              <a:latin typeface="Tw Cen MT" pitchFamily="34" charset="0"/>
              <a:ea typeface="+mn-ea"/>
              <a:cs typeface="Abadi MT Condensed Light"/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en-US" sz="2400" dirty="0" smtClean="0">
              <a:latin typeface="Tw Cen MT" pitchFamily="34" charset="0"/>
              <a:ea typeface="+mn-ea"/>
              <a:cs typeface="Abadi MT Condensed Light"/>
            </a:endParaRPr>
          </a:p>
          <a:p>
            <a:pPr marL="34925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>
              <a:latin typeface="Tw Cen MT" pitchFamily="34" charset="0"/>
              <a:ea typeface="+mn-ea"/>
              <a:cs typeface="Abadi MT Condensed Light"/>
            </a:endParaRP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>
              <a:latin typeface="Tw Cen MT" pitchFamily="34" charset="0"/>
              <a:ea typeface="+mn-ea"/>
              <a:cs typeface="Abadi MT Condensed Light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Tw Cen MT" pitchFamily="34" charset="0"/>
              <a:ea typeface="+mn-ea"/>
              <a:cs typeface="Abadi MT Condensed Light"/>
            </a:endParaRPr>
          </a:p>
        </p:txBody>
      </p:sp>
      <p:pic>
        <p:nvPicPr>
          <p:cNvPr id="23556" name="Picture 2" descr="Screen shot 2012-09-07 at 12.36.3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88" y="2523067"/>
            <a:ext cx="5734578" cy="428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3063" y="3708403"/>
            <a:ext cx="29120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r>
              <a:rPr lang="en-US" sz="2400" dirty="0" smtClean="0">
                <a:solidFill>
                  <a:srgbClr val="F2F2F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w Cen MT" pitchFamily="34" charset="0"/>
              </a:rPr>
              <a:t>Right</a:t>
            </a:r>
            <a:r>
              <a:rPr lang="en-US" sz="2400" dirty="0">
                <a:solidFill>
                  <a:srgbClr val="F2F2F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w Cen MT" pitchFamily="34" charset="0"/>
              </a:rPr>
              <a:t>: SLAMM results depicting coastal forest transitioning to marsh with 1 meter of sea level </a:t>
            </a:r>
            <a:r>
              <a:rPr lang="en-US" sz="2400" dirty="0" smtClean="0">
                <a:solidFill>
                  <a:srgbClr val="F2F2F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w Cen MT" pitchFamily="34" charset="0"/>
              </a:rPr>
              <a:t>rise</a:t>
            </a:r>
            <a:endParaRPr lang="en-US" sz="2400" dirty="0">
              <a:solidFill>
                <a:srgbClr val="F2F2F2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33" y="-209013"/>
            <a:ext cx="8106305" cy="1417637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600" b="1" dirty="0" smtClean="0">
                <a:latin typeface="Tw Cen MT"/>
                <a:ea typeface="+mj-ea"/>
                <a:cs typeface="Tw Cen MT"/>
              </a:rPr>
              <a:t>Coastal forests in retreat, now and into the future</a:t>
            </a:r>
            <a:endParaRPr lang="en-US" sz="3600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700" y="1210744"/>
            <a:ext cx="8915400" cy="4868319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Same story as the past, but more rapid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  <a:cs typeface="Abadi MT Condensed Light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L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oss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of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coastal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forests and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gain of tidal flats and saltwater marsh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Coastal hammock and forest decline: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C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hronic </a:t>
            </a: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long term stresses resulting from higher sea levels </a:t>
            </a:r>
            <a:endParaRPr lang="en-US" sz="28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  <a:cs typeface="Abadi MT Condensed Light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P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eriodic </a:t>
            </a: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disturbances from intense storm and drought events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Increasing presence of mangroves in Levy County</a:t>
            </a:r>
          </a:p>
          <a:p>
            <a:pPr marL="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7000" y="-33866"/>
            <a:ext cx="8890000" cy="6186308"/>
          </a:xfrm>
          <a:prstGeom prst="rect">
            <a:avLst/>
          </a:prstGeom>
          <a:solidFill>
            <a:schemeClr val="accent1">
              <a:lumMod val="75000"/>
              <a:alpha val="78000"/>
            </a:schemeClr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MS PGothic" pitchFamily="34" charset="-128"/>
              </a:defRPr>
            </a:lvl9pPr>
          </a:lstStyle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400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2200" dirty="0" smtClean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r>
              <a:rPr lang="en-US" sz="22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Declining </a:t>
            </a:r>
            <a:r>
              <a:rPr lang="en-US" sz="22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coastal hammock in the Withlacoochee Gulf Preserve </a:t>
            </a:r>
          </a:p>
          <a:p>
            <a:r>
              <a:rPr lang="en-US" sz="16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Photo Credit: Jack </a:t>
            </a:r>
            <a:r>
              <a:rPr lang="en-US" sz="1600" dirty="0" err="1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Putz</a:t>
            </a:r>
            <a:r>
              <a:rPr lang="en-US" sz="16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 </a:t>
            </a:r>
          </a:p>
        </p:txBody>
      </p:sp>
      <p:pic>
        <p:nvPicPr>
          <p:cNvPr id="25601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5" y="134943"/>
            <a:ext cx="7924270" cy="528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735"/>
            <a:ext cx="8229600" cy="694267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What does this mean for me?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93518" y="829738"/>
            <a:ext cx="8884227" cy="5130795"/>
          </a:xfrm>
        </p:spPr>
        <p:txBody>
          <a:bodyPr/>
          <a:lstStyle/>
          <a:p>
            <a:pPr marL="457200" indent="-457200" algn="l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Abadi MT Condensed Light"/>
              </a:rPr>
              <a:t>We may lose existing conservation lands to permanent flooding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Abadi MT Condensed Light"/>
              <a:sym typeface="Wingdings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37" y="1636812"/>
            <a:ext cx="6726546" cy="5179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327" y="50799"/>
            <a:ext cx="88750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4" y="152400"/>
            <a:ext cx="8229600" cy="694267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latin typeface="Tw Cen MT"/>
                <a:ea typeface="+mj-ea"/>
                <a:cs typeface="Tw Cen MT"/>
              </a:rPr>
              <a:t>What does this mean for me?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931334"/>
            <a:ext cx="8720667" cy="485986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Migrating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coastal habitats and human development may be competing for the same land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We need to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take into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account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future sea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level rise in conservation land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planning and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management decisions</a:t>
            </a:r>
          </a:p>
          <a:p>
            <a:pPr lvl="1" fontAlgn="auto">
              <a:spcAft>
                <a:spcPts val="0"/>
              </a:spcAft>
              <a:defRPr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  <a:cs typeface="Abadi MT Condensed Light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latin typeface="Tw Cen MT"/>
                <a:ea typeface="+mj-ea"/>
                <a:cs typeface="Tw Cen MT"/>
              </a:rPr>
              <a:t>What does this mean for me?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338" y="1223450"/>
            <a:ext cx="8162925" cy="4567750"/>
          </a:xfrm>
        </p:spPr>
        <p:txBody>
          <a:bodyPr>
            <a:normAutofit fontScale="92500"/>
          </a:bodyPr>
          <a:lstStyle/>
          <a:p>
            <a:pPr marL="34925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We need to plan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ahead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so we can: </a:t>
            </a:r>
            <a:endParaRPr lang="en-US" sz="3600" dirty="0">
              <a:latin typeface="Tw Cen MT" pitchFamily="34" charset="0"/>
              <a:ea typeface="+mn-ea"/>
              <a:cs typeface="Abadi MT Condensed Light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Avoid land use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conflicts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Better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prioritize land allocation and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future conservation </a:t>
            </a: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efforts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>
                <a:latin typeface="Tw Cen MT" pitchFamily="34" charset="0"/>
                <a:ea typeface="+mn-ea"/>
                <a:cs typeface="Abadi MT Condensed Light"/>
              </a:rPr>
              <a:t>Maintain critical ecological </a:t>
            </a: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corridors and adapt them to future sea level rise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3600" dirty="0" smtClean="0">
                <a:latin typeface="Tw Cen MT" pitchFamily="34" charset="0"/>
                <a:ea typeface="+mn-ea"/>
                <a:cs typeface="Abadi MT Condensed Light"/>
              </a:rPr>
              <a:t>Make informed decisions on capital investments/improvements</a:t>
            </a:r>
            <a:endParaRPr lang="en-US" dirty="0">
              <a:latin typeface="Tw Cen MT" pitchFamily="34" charset="0"/>
              <a:ea typeface="+mn-ea"/>
              <a:cs typeface="Abadi MT Condensed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85" y="-702712"/>
            <a:ext cx="3250360" cy="163195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w Cen MT" pitchFamily="34" charset="0"/>
              </a:rPr>
              <a:t>DISCUSSION</a:t>
            </a:r>
            <a:br>
              <a:rPr lang="en-US" sz="2800" b="1" dirty="0">
                <a:latin typeface="Tw Cen MT" pitchFamily="34" charset="0"/>
              </a:rPr>
            </a:b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86267" y="492686"/>
            <a:ext cx="3706905" cy="560331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Have you noticed any changes along the coast?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</a:t>
            </a:r>
            <a:r>
              <a:rPr lang="en-US" alt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’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 </a:t>
            </a: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important to you?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 additional information would be helpful?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What sea level rise scenario would you be comfortable planning for?</a:t>
            </a:r>
          </a:p>
          <a:p>
            <a:pPr>
              <a:buFont typeface="Arial" pitchFamily="34" charset="0"/>
              <a:buChar char="•"/>
            </a:pPr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  <a:p>
            <a:endParaRPr lang="en-US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93" y="3297394"/>
            <a:ext cx="4534533" cy="27054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93" y="209158"/>
            <a:ext cx="4525007" cy="28007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04120" y="2363568"/>
            <a:ext cx="1481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Seahorse Key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1961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20792" y="5592808"/>
            <a:ext cx="674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w Cen MT" pitchFamily="34" charset="0"/>
              </a:rPr>
              <a:t>Thank you!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5175" y="1003321"/>
            <a:ext cx="7612063" cy="441483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For more information please contact:</a:t>
            </a:r>
          </a:p>
          <a:p>
            <a:pPr marL="34290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Gail Easley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at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easleyg@ufl.edu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  <a:cs typeface="Abadi MT Condensed Light"/>
            </a:endParaRPr>
          </a:p>
          <a:p>
            <a:pPr marL="457200" indent="-457200" fontAlgn="auto">
              <a:spcAft>
                <a:spcPts val="0"/>
              </a:spcAf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Visit our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website and check on project updates and scheduled public meetings: </a:t>
            </a:r>
          </a:p>
          <a:p>
            <a:pPr marL="1028700" lvl="3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http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://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ChangingLevyCoast.org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 </a:t>
            </a:r>
          </a:p>
          <a:p>
            <a:pPr marL="457200" indent="-457200" fontAlgn="auto">
              <a:spcAft>
                <a:spcPts val="0"/>
              </a:spcAft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Visit us at the 43rd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Annual Cedar Key Seafood Festival</a:t>
            </a:r>
          </a:p>
          <a:p>
            <a:pPr marL="34290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+mn-ea"/>
                <a:cs typeface="Abadi MT Condensed Light"/>
              </a:rPr>
              <a:t>	</a:t>
            </a:r>
          </a:p>
          <a:p>
            <a:pPr marL="342900" lvl="1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+mn-ea"/>
              <a:cs typeface="Abadi MT Condensed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y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Levy2.thmx</Template>
  <TotalTime>2917</TotalTime>
  <Words>751</Words>
  <Application>Microsoft Office PowerPoint</Application>
  <PresentationFormat>On-screen Show (4:3)</PresentationFormat>
  <Paragraphs>172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Levy2</vt:lpstr>
      <vt:lpstr>Slide 1</vt:lpstr>
      <vt:lpstr>Why we’re here</vt:lpstr>
      <vt:lpstr>Agenda</vt:lpstr>
      <vt:lpstr>Changes to Consider</vt:lpstr>
      <vt:lpstr>Sea level rise and changes to the coast</vt:lpstr>
      <vt:lpstr>Tide Gauges and Trends</vt:lpstr>
      <vt:lpstr>Sea Level Rise Projections</vt:lpstr>
      <vt:lpstr>How has the coast changed in Levy County? </vt:lpstr>
      <vt:lpstr>Slide 9</vt:lpstr>
      <vt:lpstr>Where we are today</vt:lpstr>
      <vt:lpstr>Economic concerns with future changes to the coast</vt:lpstr>
      <vt:lpstr>Conservation concerns</vt:lpstr>
      <vt:lpstr>Slide 13</vt:lpstr>
      <vt:lpstr>How will coastal habitats change in the future? </vt:lpstr>
      <vt:lpstr>Coastal forests in retreat, now and into the future</vt:lpstr>
      <vt:lpstr>Slide 16</vt:lpstr>
      <vt:lpstr>What does this mean for me?</vt:lpstr>
      <vt:lpstr>Slide 18</vt:lpstr>
      <vt:lpstr>What does this mean for me?</vt:lpstr>
      <vt:lpstr>What does this mean for me?</vt:lpstr>
      <vt:lpstr>DISCUSSION 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Habitat Migration &amp; Coastal Change</dc:title>
  <dc:creator>Sean Reiss</dc:creator>
  <cp:lastModifiedBy>Caitlin</cp:lastModifiedBy>
  <cp:revision>111</cp:revision>
  <dcterms:created xsi:type="dcterms:W3CDTF">2012-09-05T19:35:21Z</dcterms:created>
  <dcterms:modified xsi:type="dcterms:W3CDTF">2012-10-25T18:17:14Z</dcterms:modified>
</cp:coreProperties>
</file>