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0" r:id="rId4"/>
    <p:sldId id="261" r:id="rId5"/>
    <p:sldId id="258" r:id="rId6"/>
    <p:sldId id="263" r:id="rId7"/>
    <p:sldId id="259" r:id="rId8"/>
    <p:sldId id="262" r:id="rId9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-120" y="-558"/>
      </p:cViewPr>
      <p:guideLst>
        <p:guide orient="horz" pos="2208"/>
        <p:guide pos="292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96AC21-20ED-47E3-B2BC-EC15635C985B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447C3C7-680F-4C1A-84D8-B8BE923CAC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9421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B3CE5-9247-4905-B590-618CD94BC59B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30575"/>
            <a:ext cx="7435850" cy="3154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7975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7975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EB019-FA9E-4900-93C0-CB3950B52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7992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1DA6E-6534-4EC1-A8B5-AFBE2FBB274B}" type="datetime1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58200" y="6629400"/>
            <a:ext cx="957264" cy="457200"/>
          </a:xfrm>
        </p:spPr>
        <p:txBody>
          <a:bodyPr/>
          <a:lstStyle>
            <a:lvl1pPr>
              <a:defRPr sz="1000"/>
            </a:lvl1pPr>
          </a:lstStyle>
          <a:p>
            <a:fld id="{7845B3A2-93BF-4F44-ACBF-55BACAEEA1F2}" type="datetime1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28600" y="6492240"/>
            <a:ext cx="762000" cy="365760"/>
          </a:xfrm>
        </p:spPr>
        <p:txBody>
          <a:bodyPr/>
          <a:lstStyle>
            <a:lvl1pPr algn="ctr">
              <a:defRPr sz="1000">
                <a:solidFill>
                  <a:schemeClr val="accent6"/>
                </a:solidFill>
              </a:defRPr>
            </a:lvl1pPr>
          </a:lstStyle>
          <a:p>
            <a:fld id="{C759357C-2EB0-43C6-B8AB-561332A6A8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5A6B-9970-4853-995C-7F8BC9FD53A2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2EF5-4970-4A1F-9B11-9D540AC99D85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9D09BAF-5197-4BA4-8EC9-649A090119C6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0AAAF5D-5EC7-4B5B-AA50-FE7B52B510DF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011E-8630-4C81-8571-13E29610A473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8C3C-61E7-4546-8D3F-67DA271E97DE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42F0-263D-4081-98CF-CB503B048DAB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5E7A6-7C68-4AF2-8FB2-9373EE7F0B67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65B4-0A35-4C47-963C-78C205AE3009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B15FC20-C388-4CC2-9FBF-6C3A247D376A}" type="datetime1">
              <a:rPr lang="en-US" smtClean="0"/>
              <a:pPr/>
              <a:t>10/3/2012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759357C-2EB0-43C6-B8AB-561332A6A8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ema.gov/library/viewRecord.do?id=3299" TargetMode="External"/><Relationship Id="rId2" Type="http://schemas.openxmlformats.org/officeDocument/2006/relationships/hyperlink" Target="http://www.fema.gov/HAZU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ema.gov/protecting-our-communities/hazus" TargetMode="External"/><Relationship Id="rId4" Type="http://schemas.openxmlformats.org/officeDocument/2006/relationships/hyperlink" Target="http://www.hazu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FEMA’s Methodology for Estimating Potential Losses from Disasters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Kevin </a:t>
            </a:r>
            <a:r>
              <a:rPr lang="en-US" dirty="0" err="1" smtClean="0"/>
              <a:t>Szatmary</a:t>
            </a:r>
            <a:endParaRPr lang="en-US" dirty="0" smtClean="0"/>
          </a:p>
          <a:p>
            <a:r>
              <a:rPr lang="en-US" dirty="0" smtClean="0"/>
              <a:t>URP 6341</a:t>
            </a:r>
          </a:p>
          <a:p>
            <a:r>
              <a:rPr lang="en-US" dirty="0" smtClean="0"/>
              <a:t>Sept 6, 2012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://www.fema.gov/sites/default/files/orig/graphics/plan/prevent/hazus/indexlogo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467600" cy="189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669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eography.wr.usgs.gov/science/images/hazToolScreen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944914"/>
            <a:ext cx="4629150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Hazus</a:t>
            </a:r>
            <a:r>
              <a:rPr lang="en-US" dirty="0" smtClean="0"/>
              <a:t>-MH?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4114800" cy="4325112"/>
          </a:xfrm>
        </p:spPr>
        <p:txBody>
          <a:bodyPr/>
          <a:lstStyle/>
          <a:p>
            <a:r>
              <a:rPr lang="en-US" dirty="0" smtClean="0"/>
              <a:t>Hazards-United States / Multi-Hazard</a:t>
            </a:r>
          </a:p>
          <a:p>
            <a:r>
              <a:rPr lang="en-US" dirty="0" smtClean="0"/>
              <a:t>Estimates potential losses from earthquakes, floods, and wind/hurricanes</a:t>
            </a:r>
          </a:p>
          <a:p>
            <a:r>
              <a:rPr lang="en-US" dirty="0" smtClean="0"/>
              <a:t>Requires ArcGIS 10+ and Spatial Analyst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1998-4493-40B7-9313-A69F5B839B92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228600" y="6492240"/>
            <a:ext cx="762000" cy="365760"/>
          </a:xfrm>
        </p:spPr>
        <p:txBody>
          <a:bodyPr/>
          <a:lstStyle/>
          <a:p>
            <a:fld id="{C759357C-2EB0-43C6-B8AB-561332A6A8D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108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76800" y="2249424"/>
            <a:ext cx="3810000" cy="432511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5.  Estimate losses/needs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4.  Estimate damage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3.  Overlay inventory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2.  Define hazard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1.  Define geographic area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0286-B1D8-4A92-BD53-4911DB82289D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675480" y="6043483"/>
            <a:ext cx="3522663" cy="727075"/>
          </a:xfrm>
          <a:prstGeom prst="flowChartInputOutput">
            <a:avLst/>
          </a:prstGeom>
          <a:solidFill>
            <a:srgbClr val="99CCFF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675480" y="5032246"/>
            <a:ext cx="3522663" cy="728662"/>
          </a:xfrm>
          <a:prstGeom prst="flowChartInputOutput">
            <a:avLst/>
          </a:prstGeom>
          <a:solidFill>
            <a:srgbClr val="99CCFF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675480" y="2003296"/>
            <a:ext cx="3522663" cy="727075"/>
          </a:xfrm>
          <a:prstGeom prst="flowChartInputOutput">
            <a:avLst/>
          </a:prstGeom>
          <a:solidFill>
            <a:srgbClr val="99CCFF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675480" y="3012946"/>
            <a:ext cx="3522663" cy="728662"/>
          </a:xfrm>
          <a:prstGeom prst="flowChartInputOutput">
            <a:avLst/>
          </a:prstGeom>
          <a:solidFill>
            <a:srgbClr val="99CCFF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675480" y="4024183"/>
            <a:ext cx="3522663" cy="725488"/>
          </a:xfrm>
          <a:prstGeom prst="flowChartInputOutput">
            <a:avLst/>
          </a:prstGeom>
          <a:solidFill>
            <a:srgbClr val="99CCFF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1255" y="3933696"/>
            <a:ext cx="63341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1" descr="factory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932905" y="4067046"/>
            <a:ext cx="687388" cy="61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4843" y="4297233"/>
            <a:ext cx="90805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 descr="dollar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1443" y="2095371"/>
            <a:ext cx="742950" cy="53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floodcnt_th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0168" y="5076696"/>
            <a:ext cx="712787" cy="6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floodcnt_th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1930" y="5054471"/>
            <a:ext cx="711200" cy="6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Line 15"/>
          <p:cNvSpPr>
            <a:spLocks noChangeShapeType="1"/>
          </p:cNvSpPr>
          <p:nvPr/>
        </p:nvSpPr>
        <p:spPr bwMode="auto">
          <a:xfrm flipV="1">
            <a:off x="2401093" y="4762371"/>
            <a:ext cx="0" cy="50323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V="1">
            <a:off x="2401093" y="3751133"/>
            <a:ext cx="0" cy="46831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2401093" y="2741483"/>
            <a:ext cx="0" cy="46831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20" name="Picture 19" descr="redcros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7330" y="2065208"/>
            <a:ext cx="655638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fireftr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143" y="3082796"/>
            <a:ext cx="8413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bridge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8643" y="3347908"/>
            <a:ext cx="1060450" cy="34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HOUSE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0468" y="3136771"/>
            <a:ext cx="595312" cy="55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elevati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0880" y="6099046"/>
            <a:ext cx="91440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Line 23"/>
          <p:cNvSpPr>
            <a:spLocks noChangeShapeType="1"/>
          </p:cNvSpPr>
          <p:nvPr/>
        </p:nvSpPr>
        <p:spPr bwMode="auto">
          <a:xfrm flipV="1">
            <a:off x="2401093" y="5737096"/>
            <a:ext cx="0" cy="6413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6" name="AutoShape 5"/>
          <p:cNvSpPr>
            <a:spLocks noChangeArrowheads="1"/>
          </p:cNvSpPr>
          <p:nvPr/>
        </p:nvSpPr>
        <p:spPr bwMode="auto">
          <a:xfrm>
            <a:off x="4800600" y="2171570"/>
            <a:ext cx="3533775" cy="4430713"/>
          </a:xfrm>
          <a:prstGeom prst="upArrow">
            <a:avLst>
              <a:gd name="adj1" fmla="val 50000"/>
              <a:gd name="adj2" fmla="val 31345"/>
            </a:avLst>
          </a:prstGeom>
          <a:solidFill>
            <a:srgbClr val="99CC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65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users to estimate losses with or without sea level rise</a:t>
            </a:r>
          </a:p>
          <a:p>
            <a:r>
              <a:rPr lang="en-US" dirty="0" smtClean="0"/>
              <a:t>Allows users to customize hurricane tracks and levels of damage (wind and storm surge)</a:t>
            </a:r>
          </a:p>
          <a:p>
            <a:r>
              <a:rPr lang="en-US" dirty="0" smtClean="0"/>
              <a:t>Can be used with property appraiser’s data to estimate types and values of losses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725D-83B7-44B3-9599-0F47B165F2BD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256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Inventory of assets</a:t>
            </a:r>
          </a:p>
          <a:p>
            <a:pPr lvl="1"/>
            <a:r>
              <a:rPr lang="en-US" dirty="0" smtClean="0"/>
              <a:t>Buildings</a:t>
            </a:r>
          </a:p>
          <a:p>
            <a:pPr lvl="1"/>
            <a:r>
              <a:rPr lang="en-US" dirty="0" smtClean="0"/>
              <a:t>Infrastructure</a:t>
            </a:r>
          </a:p>
          <a:p>
            <a:pPr lvl="1"/>
            <a:r>
              <a:rPr lang="en-US" dirty="0" smtClean="0"/>
              <a:t>Population/demographics</a:t>
            </a:r>
          </a:p>
          <a:p>
            <a:r>
              <a:rPr lang="en-US" dirty="0" smtClean="0"/>
              <a:t>Users may use property appraiser’s data and U.S. Census data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03803-2AF0-42DA-9EF8-B6440E7BD165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4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Sarasota County – 2.5m SLR + Cat5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399" y="2209800"/>
            <a:ext cx="7543801" cy="447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12924"/>
            <a:ext cx="203835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C571C-B7CC-475E-A9A6-110052261215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53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Hazus</a:t>
            </a:r>
            <a:r>
              <a:rPr lang="en-US" dirty="0" smtClean="0"/>
              <a:t>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Identify vulnerable areas</a:t>
            </a:r>
          </a:p>
          <a:p>
            <a:r>
              <a:rPr lang="en-US" dirty="0" smtClean="0"/>
              <a:t>Assess level of readiness before a disaster occurs</a:t>
            </a:r>
          </a:p>
          <a:p>
            <a:r>
              <a:rPr lang="en-US" dirty="0" smtClean="0"/>
              <a:t>Estimate potential losses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EC9A-5187-45C7-BD4A-CB30D73978EE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044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Hazus</a:t>
            </a:r>
            <a:r>
              <a:rPr lang="en-US" dirty="0" smtClean="0"/>
              <a:t>-MH can be ordered for free from </a:t>
            </a:r>
            <a:r>
              <a:rPr lang="en-US" dirty="0" smtClean="0">
                <a:hlinkClick r:id="rId2"/>
              </a:rPr>
              <a:t>www.fema.gov/HAZUS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Mazus</a:t>
            </a:r>
            <a:r>
              <a:rPr lang="en-US" dirty="0" smtClean="0"/>
              <a:t>-MH: Know Your Risk (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www.fema.gov/library/viewRecord.do?id=3299</a:t>
            </a:r>
            <a:r>
              <a:rPr lang="en-US" dirty="0" smtClean="0"/>
              <a:t>)</a:t>
            </a:r>
          </a:p>
          <a:p>
            <a:r>
              <a:rPr lang="en-US" dirty="0" smtClean="0"/>
              <a:t>HAZUS.org </a:t>
            </a:r>
            <a:r>
              <a:rPr lang="en-US" dirty="0" err="1" smtClean="0"/>
              <a:t>Hazus</a:t>
            </a:r>
            <a:r>
              <a:rPr lang="en-US" dirty="0" smtClean="0"/>
              <a:t> Resource (</a:t>
            </a:r>
            <a:r>
              <a:rPr lang="en-US" dirty="0" smtClean="0">
                <a:hlinkClick r:id="rId4"/>
              </a:rPr>
              <a:t>http://www.hazus.org</a:t>
            </a:r>
            <a:r>
              <a:rPr lang="en-US" dirty="0" smtClean="0"/>
              <a:t>)</a:t>
            </a:r>
          </a:p>
          <a:p>
            <a:r>
              <a:rPr lang="en-US" dirty="0" smtClean="0"/>
              <a:t>FEMA: Protecting Our Communities (</a:t>
            </a: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www.fema.gov/protecting-our-communities/hazus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5570-2F07-4372-AC4D-66F1C49A825F}" type="datetime1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9357C-2EB0-43C6-B8AB-561332A6A8D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410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243</TotalTime>
  <Words>198</Words>
  <Application>Microsoft Office PowerPoint</Application>
  <PresentationFormat>On-screen Show (4:3)</PresentationFormat>
  <Paragraphs>60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Urban</vt:lpstr>
      <vt:lpstr>FEMA’s Methodology for Estimating Potential Losses from Disasters</vt:lpstr>
      <vt:lpstr>What is Hazus-MH?</vt:lpstr>
      <vt:lpstr>Methodology</vt:lpstr>
      <vt:lpstr>Applications</vt:lpstr>
      <vt:lpstr>Data Requirements</vt:lpstr>
      <vt:lpstr>Sarasota County – 2.5m SLR + Cat5</vt:lpstr>
      <vt:lpstr>Hazus Benefits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FEMA’s Methodology for Estimating Potential Losses from Disasters</dc:title>
  <dc:creator>k-zat</dc:creator>
  <cp:lastModifiedBy>Caitlin</cp:lastModifiedBy>
  <cp:revision>13</cp:revision>
  <cp:lastPrinted>2012-09-06T04:01:03Z</cp:lastPrinted>
  <dcterms:created xsi:type="dcterms:W3CDTF">2012-09-06T00:34:51Z</dcterms:created>
  <dcterms:modified xsi:type="dcterms:W3CDTF">2012-10-03T18:27:44Z</dcterms:modified>
</cp:coreProperties>
</file>