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276" r:id="rId3"/>
    <p:sldId id="258" r:id="rId4"/>
    <p:sldId id="281" r:id="rId5"/>
    <p:sldId id="326" r:id="rId6"/>
    <p:sldId id="384" r:id="rId7"/>
    <p:sldId id="289" r:id="rId8"/>
    <p:sldId id="324" r:id="rId9"/>
    <p:sldId id="385" r:id="rId10"/>
    <p:sldId id="372" r:id="rId11"/>
    <p:sldId id="257" r:id="rId12"/>
    <p:sldId id="295" r:id="rId13"/>
    <p:sldId id="328" r:id="rId14"/>
    <p:sldId id="386" r:id="rId15"/>
    <p:sldId id="387" r:id="rId16"/>
    <p:sldId id="332" r:id="rId17"/>
    <p:sldId id="347" r:id="rId18"/>
    <p:sldId id="388" r:id="rId19"/>
    <p:sldId id="389" r:id="rId20"/>
    <p:sldId id="375" r:id="rId21"/>
    <p:sldId id="390" r:id="rId22"/>
    <p:sldId id="378" r:id="rId23"/>
    <p:sldId id="337" r:id="rId24"/>
    <p:sldId id="364" r:id="rId25"/>
    <p:sldId id="359" r:id="rId26"/>
    <p:sldId id="368" r:id="rId27"/>
    <p:sldId id="367" r:id="rId28"/>
    <p:sldId id="370" r:id="rId29"/>
    <p:sldId id="391" r:id="rId30"/>
    <p:sldId id="379" r:id="rId31"/>
    <p:sldId id="336" r:id="rId32"/>
    <p:sldId id="365" r:id="rId33"/>
    <p:sldId id="357" r:id="rId34"/>
    <p:sldId id="369" r:id="rId35"/>
    <p:sldId id="392" r:id="rId36"/>
    <p:sldId id="380" r:id="rId37"/>
    <p:sldId id="376" r:id="rId38"/>
    <p:sldId id="377" r:id="rId39"/>
    <p:sldId id="393" r:id="rId40"/>
    <p:sldId id="381" r:id="rId41"/>
    <p:sldId id="335" r:id="rId42"/>
    <p:sldId id="355" r:id="rId43"/>
    <p:sldId id="398" r:id="rId44"/>
    <p:sldId id="394" r:id="rId45"/>
    <p:sldId id="382" r:id="rId46"/>
    <p:sldId id="338" r:id="rId47"/>
    <p:sldId id="351" r:id="rId48"/>
    <p:sldId id="395" r:id="rId49"/>
    <p:sldId id="345" r:id="rId50"/>
    <p:sldId id="371" r:id="rId51"/>
    <p:sldId id="399" r:id="rId52"/>
    <p:sldId id="396" r:id="rId53"/>
    <p:sldId id="333" r:id="rId54"/>
    <p:sldId id="366" r:id="rId55"/>
    <p:sldId id="275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an Reiss" initials="" lastIdx="4" clrIdx="0"/>
  <p:cmAuthor id="1" name="Volk,Michael Ives" initials="VI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5" autoAdjust="0"/>
    <p:restoredTop sz="77815" autoAdjust="0"/>
  </p:normalViewPr>
  <p:slideViewPr>
    <p:cSldViewPr snapToGrid="0">
      <p:cViewPr varScale="1">
        <p:scale>
          <a:sx n="131" d="100"/>
          <a:sy n="131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commentAuthors" Target="commentAuthor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8-14T16:50:38.922" idx="2">
    <p:pos x="10" y="10"/>
    <p:text>Challenge: 
- has infrastructure that can't handle SLR impacts (or heightened water tables) or additional residential density
Opportunity: 
- Clustering development can create better access to riverfront and create open spaces that provide ecosystem services
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08-15T11:22:46.558" idx="1">
    <p:pos x="-20" y="19"/>
    <p:text>-It might be worth mentioning adding infrastructure that can better accommodate clustering of development (Alternative decentralized sewage technologies or cluster sewage systems)
-I see that you mention LID strategies and guidelines, but it might not hurt to elaborate more by mentioning the idea of clustering new development to create visual/physical connections to the river and allowing natural areas around clusters to provide ecosystem services through stormwater draiange, etc. Doesn't necessarily need to be in text and I see that it is in the next slide, but it probably wouldn't hurt to mention here. 
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DD7E4-EA32-4CB8-820F-1B642C6526B9}" type="datetimeFigureOut">
              <a:rPr lang="en-US" smtClean="0"/>
              <a:pPr/>
              <a:t>8/18/13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CF09A-DB9A-4A3F-BA01-135363FB4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1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0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15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03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78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57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here the overall two pronged approach- </a:t>
            </a:r>
          </a:p>
          <a:p>
            <a:pPr>
              <a:buFontTx/>
              <a:buChar char="-"/>
            </a:pPr>
            <a:r>
              <a:rPr lang="en-US" baseline="0" dirty="0" smtClean="0"/>
              <a:t>Phased relocation- starting with moderate revision of existing TDR areas</a:t>
            </a:r>
          </a:p>
          <a:p>
            <a:pPr>
              <a:buFontTx/>
              <a:buChar char="-"/>
            </a:pPr>
            <a:r>
              <a:rPr lang="en-US" baseline="0" dirty="0" smtClean="0"/>
              <a:t>Careful redevelopment and economic stimulus</a:t>
            </a:r>
          </a:p>
          <a:p>
            <a:pPr>
              <a:buFontTx/>
              <a:buChar char="-"/>
            </a:pPr>
            <a:r>
              <a:rPr lang="en-US" baseline="0" dirty="0" smtClean="0"/>
              <a:t>Map 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83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Coordinate the goals, objectives, and policies in the Natural Areas AAA to areas in the Community Resource AAA, and coordinate policies between the two.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Various</a:t>
            </a:r>
            <a:r>
              <a:rPr lang="en-US" baseline="0" dirty="0" smtClean="0"/>
              <a:t> objectives from the NRAAA relate including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Inventory objectives (such as 1.3.0- Habitat and Species, Structure and Infrastructure, and Repetitive Loss Inventory and Ranking)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Goal 3.0- Structural Adaptation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aseline="0" dirty="0" smtClean="0"/>
              <a:t>Objective 4.2- Freshwater flow</a:t>
            </a:r>
          </a:p>
          <a:p>
            <a:pPr>
              <a:buFontTx/>
              <a:buChar char="-"/>
            </a:pPr>
            <a:r>
              <a:rPr lang="en-US" baseline="0" dirty="0" smtClean="0"/>
              <a:t>Goal </a:t>
            </a:r>
            <a:r>
              <a:rPr lang="en-US" dirty="0" smtClean="0"/>
              <a:t>5.0-</a:t>
            </a:r>
            <a:r>
              <a:rPr lang="en-US" baseline="0" dirty="0" smtClean="0"/>
              <a:t> C</a:t>
            </a:r>
            <a:r>
              <a:rPr lang="en-US" dirty="0" smtClean="0"/>
              <a:t>itizen education</a:t>
            </a:r>
            <a:br>
              <a:rPr lang="en-US" dirty="0" smtClean="0"/>
            </a:br>
            <a:r>
              <a:rPr lang="en-US" dirty="0" smtClean="0"/>
              <a:t>-Objective</a:t>
            </a:r>
            <a:r>
              <a:rPr lang="en-US" baseline="0" dirty="0" smtClean="0"/>
              <a:t> </a:t>
            </a:r>
            <a:r>
              <a:rPr lang="en-US" dirty="0" smtClean="0"/>
              <a:t>6.1-</a:t>
            </a:r>
            <a:r>
              <a:rPr lang="en-US" baseline="0" dirty="0" smtClean="0"/>
              <a:t> Intergovernmental coordination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9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add to the idea of a phasing plan - develop a program that TRANSITIONS and requires all onsite sewage treatment systems to be performance based systems over a period of time (5 years), then phase that program into a septic removal program when SLR impacts become more apparent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75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25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here the overall two pronged approach- </a:t>
            </a:r>
          </a:p>
          <a:p>
            <a:pPr>
              <a:buFontTx/>
              <a:buChar char="-"/>
            </a:pPr>
            <a:r>
              <a:rPr lang="en-US" baseline="0" dirty="0" smtClean="0"/>
              <a:t>Phased relocation- starting with moderate revision of existing TDR areas</a:t>
            </a:r>
          </a:p>
          <a:p>
            <a:pPr>
              <a:buFontTx/>
              <a:buChar char="-"/>
            </a:pPr>
            <a:r>
              <a:rPr lang="en-US" baseline="0" dirty="0" smtClean="0"/>
              <a:t>Careful redevelopment and economic stimulus</a:t>
            </a:r>
          </a:p>
          <a:p>
            <a:pPr>
              <a:buFontTx/>
              <a:buChar char="-"/>
            </a:pPr>
            <a:r>
              <a:rPr lang="en-US" baseline="0" dirty="0" smtClean="0"/>
              <a:t>Map 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72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-It might be worth mentioning adding infrastructure that can better accommodate clustering of development (Alternative decentralized sewage technologies or cluster sewage systems)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-I see that you mention LID strategies and guidelines, but it might not hurt to elaborate more by mentioning the idea of clustering new development to create visual/physical connections to the river and allowing natural areas around clusters to provide ecosystem services through stormwater drainage, etc. Doesn't necessarily need to be in text and I see that it is in the next slide, but it probably wouldn't hurt to mention here first.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39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here the overall two pronged approach- </a:t>
            </a:r>
          </a:p>
          <a:p>
            <a:pPr>
              <a:buFontTx/>
              <a:buChar char="-"/>
            </a:pPr>
            <a:r>
              <a:rPr lang="en-US" baseline="0" dirty="0" smtClean="0"/>
              <a:t>Phased relocation- starting with moderate revision of existing TDR areas</a:t>
            </a:r>
          </a:p>
          <a:p>
            <a:pPr>
              <a:buFontTx/>
              <a:buChar char="-"/>
            </a:pPr>
            <a:r>
              <a:rPr lang="en-US" baseline="0" dirty="0" smtClean="0"/>
              <a:t>Careful redevelopment and economic stimulus</a:t>
            </a:r>
          </a:p>
          <a:p>
            <a:pPr>
              <a:buFontTx/>
              <a:buChar char="-"/>
            </a:pPr>
            <a:r>
              <a:rPr lang="en-US" baseline="0" dirty="0" smtClean="0"/>
              <a:t>Map 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82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90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19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here the overall two pronged approach- </a:t>
            </a:r>
          </a:p>
          <a:p>
            <a:pPr>
              <a:buFontTx/>
              <a:buChar char="-"/>
            </a:pPr>
            <a:r>
              <a:rPr lang="en-US" baseline="0" dirty="0" smtClean="0"/>
              <a:t>Phased relocation- starting with moderate revision of existing TDR areas</a:t>
            </a:r>
          </a:p>
          <a:p>
            <a:pPr>
              <a:buFontTx/>
              <a:buChar char="-"/>
            </a:pPr>
            <a:r>
              <a:rPr lang="en-US" baseline="0" dirty="0" smtClean="0"/>
              <a:t>Careful redevelopment and economic stimulus</a:t>
            </a:r>
          </a:p>
          <a:p>
            <a:pPr>
              <a:buFontTx/>
              <a:buChar char="-"/>
            </a:pPr>
            <a:r>
              <a:rPr lang="en-US" baseline="0" dirty="0" smtClean="0"/>
              <a:t>Map 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45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NR AAA goals should</a:t>
            </a:r>
            <a:r>
              <a:rPr lang="en-US" baseline="0" dirty="0" smtClean="0"/>
              <a:t> be referenced in the design of this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58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here the overall two pronged approach- </a:t>
            </a:r>
          </a:p>
          <a:p>
            <a:pPr>
              <a:buFontTx/>
              <a:buChar char="-"/>
            </a:pPr>
            <a:r>
              <a:rPr lang="en-US" baseline="0" dirty="0" smtClean="0"/>
              <a:t>Phased relocation- starting with moderate revision of existing TDR areas</a:t>
            </a:r>
          </a:p>
          <a:p>
            <a:pPr>
              <a:buFontTx/>
              <a:buChar char="-"/>
            </a:pPr>
            <a:r>
              <a:rPr lang="en-US" baseline="0" dirty="0" smtClean="0"/>
              <a:t>Careful redevelopment and economic stimulus</a:t>
            </a:r>
          </a:p>
          <a:p>
            <a:pPr>
              <a:buFontTx/>
              <a:buChar char="-"/>
            </a:pPr>
            <a:r>
              <a:rPr lang="en-US" baseline="0" dirty="0" smtClean="0"/>
              <a:t>Map 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9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Our focus for AA’s 5 and 6 is their redevelopment potential as a result from coastal</a:t>
            </a:r>
            <a:r>
              <a:rPr lang="en-US" baseline="0" dirty="0" smtClean="0"/>
              <a:t> changes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06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here the overall two pronged approach- </a:t>
            </a:r>
          </a:p>
          <a:p>
            <a:pPr>
              <a:buFontTx/>
              <a:buChar char="-"/>
            </a:pPr>
            <a:r>
              <a:rPr lang="en-US" baseline="0" dirty="0" smtClean="0"/>
              <a:t>Phased relocation- starting with moderate revision of existing TDR areas</a:t>
            </a:r>
          </a:p>
          <a:p>
            <a:pPr>
              <a:buFontTx/>
              <a:buChar char="-"/>
            </a:pPr>
            <a:r>
              <a:rPr lang="en-US" baseline="0" dirty="0" smtClean="0"/>
              <a:t>Careful redevelopment and economic stimulus</a:t>
            </a:r>
          </a:p>
          <a:p>
            <a:pPr>
              <a:buFontTx/>
              <a:buChar char="-"/>
            </a:pPr>
            <a:r>
              <a:rPr lang="en-US" baseline="0" dirty="0" smtClean="0"/>
              <a:t>Map 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67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Our focus for AA’s 5 and 6 is their redevelopment potential as a result from coastal</a:t>
            </a:r>
            <a:r>
              <a:rPr lang="en-US" baseline="0" dirty="0" smtClean="0"/>
              <a:t> changes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63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026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Spatial adjustment – currently low density and spread out spatially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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coastal change affecting western portions of Yankeetown will require a spatial adjustment, the current form of low density cannot be maintained.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08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-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Advanced treatment systems encompass a broad range of technologies. The unifying feature is a separate treatment unit next to the septic tank that treats the effluent before it is discharged to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drainfield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 below-ground absorption field, also called a leach field).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082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</a:t>
            </a:r>
            <a:r>
              <a:rPr lang="en-US" baseline="0" dirty="0" smtClean="0"/>
              <a:t> here the overall two pronged approach- </a:t>
            </a:r>
          </a:p>
          <a:p>
            <a:pPr>
              <a:buFontTx/>
              <a:buChar char="-"/>
            </a:pPr>
            <a:r>
              <a:rPr lang="en-US" baseline="0" dirty="0" smtClean="0"/>
              <a:t>Phased relocation- starting with moderate revision of existing TDR areas</a:t>
            </a:r>
          </a:p>
          <a:p>
            <a:pPr>
              <a:buFontTx/>
              <a:buChar char="-"/>
            </a:pPr>
            <a:r>
              <a:rPr lang="en-US" baseline="0" dirty="0" smtClean="0"/>
              <a:t>Careful redevelopment and economic stimulus</a:t>
            </a:r>
          </a:p>
          <a:p>
            <a:pPr>
              <a:buFontTx/>
              <a:buChar char="-"/>
            </a:pPr>
            <a:r>
              <a:rPr lang="en-US" baseline="0" dirty="0" smtClean="0"/>
              <a:t>Map 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6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solidFill>
            <a:schemeClr val="accent1">
              <a:lumMod val="50000"/>
              <a:alpha val="75000"/>
            </a:schemeClr>
          </a:solidFill>
        </p:spPr>
        <p:txBody>
          <a:bodyPr anchor="b"/>
          <a:lstStyle>
            <a:lvl1pPr algn="ctr">
              <a:defRPr sz="600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6AF2-7E07-4332-BE5A-B38116CAD6A8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9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136522"/>
            <a:ext cx="7886700" cy="693658"/>
          </a:xfrm>
        </p:spPr>
        <p:txBody>
          <a:bodyPr lIns="0" tIns="0" rIns="274320" bIns="91440" anchor="t" anchorCtr="0"/>
          <a:lstStyle>
            <a:lvl1pPr>
              <a:defRPr>
                <a:ln w="2540">
                  <a:noFill/>
                </a:ln>
                <a:solidFill>
                  <a:srgbClr val="002060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3886"/>
            <a:ext cx="9144000" cy="4996280"/>
          </a:xfrm>
          <a:solidFill>
            <a:schemeClr val="accent1">
              <a:lumMod val="50000"/>
              <a:alpha val="75000"/>
            </a:schemeClr>
          </a:solidFill>
          <a:effectLst/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95F7-8AC9-41C3-A866-771E8B2C88EC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1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19345"/>
            <a:ext cx="8915400" cy="914400"/>
          </a:xfr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algn="r">
              <a:defRPr sz="440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B373-B60F-40FB-AC64-37E8DBA7D672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0350" y="4433645"/>
            <a:ext cx="685800" cy="685800"/>
          </a:xfrm>
          <a:prstGeom prst="rect">
            <a:avLst/>
          </a:prstGeom>
          <a:solidFill>
            <a:schemeClr val="accent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 flipV="1">
            <a:off x="1206500" y="4341394"/>
            <a:ext cx="0" cy="877949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35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D0BA-BC86-4F11-8760-09B12A289E4D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05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ED41-BAAB-4E2D-9371-CAB8228D371F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4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BDAD0-F52E-4F54-9548-06D2F63CB4C1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16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811EF-322A-4F6F-B95C-A2165D6C72AC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2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5512-B0CD-4D66-A419-27791081E873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73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3C49-77B6-43BC-9253-86C1EEC04D11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5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F3ED-0DCD-41C6-BB05-A402A0FF2045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8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520E-5DAC-4DAE-89EA-18F037F602FE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08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6939213" cy="7982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74558"/>
            <a:ext cx="9144000" cy="5202405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19B76-EC16-437D-A6CD-D0C7594BB322}" type="datetime1">
              <a:rPr lang="en-US" smtClean="0"/>
              <a:pPr/>
              <a:t>8/18/13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0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Tw Cen MT" panose="020B06020201040206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comments" Target="../comments/comment2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4" Type="http://schemas.openxmlformats.org/officeDocument/2006/relationships/image" Target="../media/image42.jpe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18.jpeg"/><Relationship Id="rId5" Type="http://schemas.openxmlformats.org/officeDocument/2006/relationships/image" Target="../media/image48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png"/><Relationship Id="rId6" Type="http://schemas.openxmlformats.org/officeDocument/2006/relationships/image" Target="../media/image52.jpeg"/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224" y="1830917"/>
            <a:ext cx="5679553" cy="4341281"/>
          </a:xfrm>
          <a:solidFill>
            <a:schemeClr val="accent1">
              <a:lumMod val="50000"/>
              <a:alpha val="61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9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49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4900" dirty="0" smtClean="0">
                <a:ln>
                  <a:solidFill>
                    <a:schemeClr val="tx1"/>
                  </a:solidFill>
                </a:ln>
              </a:rPr>
              <a:t>Adaptive Strategies Workshop 2</a:t>
            </a:r>
            <a:br>
              <a:rPr lang="en-US" sz="4900" dirty="0" smtClean="0">
                <a:ln>
                  <a:solidFill>
                    <a:schemeClr val="tx1"/>
                  </a:solidFill>
                </a:ln>
              </a:rPr>
            </a:br>
            <a:r>
              <a:rPr 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400" i="1" dirty="0" smtClean="0">
                <a:ln>
                  <a:noFill/>
                </a:ln>
                <a:solidFill>
                  <a:schemeClr val="bg1"/>
                </a:solidFill>
                <a:latin typeface="Tw Cen MT" panose="020B0602020104020603" pitchFamily="34" charset="0"/>
              </a:rPr>
              <a:t>Planning for Coastal Change in Levy County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000" dirty="0">
                <a:ln>
                  <a:solidFill>
                    <a:schemeClr val="tx1"/>
                  </a:solidFill>
                </a:ln>
                <a:effectLst>
                  <a:outerShdw blurRad="50800" dist="50800" dir="1500000" algn="ctr" rotWithShape="0">
                    <a:schemeClr val="tx1"/>
                  </a:outerShdw>
                </a:effectLst>
              </a:rPr>
              <a:t/>
            </a:r>
            <a:br>
              <a:rPr lang="en-US" sz="2000" dirty="0">
                <a:ln>
                  <a:solidFill>
                    <a:schemeClr val="tx1"/>
                  </a:solidFill>
                </a:ln>
                <a:effectLst>
                  <a:outerShdw blurRad="50800" dist="50800" dir="1500000" algn="ctr" rotWithShape="0">
                    <a:schemeClr val="tx1"/>
                  </a:outerShdw>
                </a:effectLst>
              </a:rPr>
            </a:br>
            <a:r>
              <a:rPr lang="en-US" sz="18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  <a:t/>
            </a:r>
            <a:br>
              <a:rPr lang="en-US" sz="18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</a:br>
            <a:r>
              <a:rPr lang="en-US" sz="1800" dirty="0" smtClean="0">
                <a:ln w="3175">
                  <a:noFill/>
                </a:ln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August 15, 2013</a:t>
            </a:r>
            <a:br>
              <a:rPr lang="en-US" sz="1800" dirty="0" smtClean="0">
                <a:ln w="3175">
                  <a:noFill/>
                </a:ln>
                <a:effectLst>
                  <a:outerShdw blurRad="50800" dist="50800" dir="1200000" algn="ctr" rotWithShape="0">
                    <a:schemeClr val="tx1"/>
                  </a:outerShdw>
                </a:effectLst>
              </a:rPr>
            </a:br>
            <a:r>
              <a:rPr lang="en-US" sz="1800" dirty="0" smtClean="0">
                <a:ln w="3175">
                  <a:noFill/>
                </a:ln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Yankeetown-</a:t>
            </a:r>
            <a:r>
              <a:rPr lang="en-US" sz="1800" dirty="0" err="1" smtClean="0">
                <a:ln w="3175">
                  <a:noFill/>
                </a:ln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Inglis</a:t>
            </a:r>
            <a: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50800" dir="15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  <a:t/>
            </a:r>
            <a:b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50800" dir="15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</a:br>
            <a:endParaRPr lang="en-US" sz="1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50800" dir="1500000" algn="ctr" rotWithShape="0">
                  <a:schemeClr val="tx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6408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393700"/>
            <a:ext cx="6939213" cy="7982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Welcome and Workshop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89099"/>
            <a:ext cx="3886200" cy="4262967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Dr. Kathryn Frank, Principal Investigator</a:t>
            </a:r>
          </a:p>
          <a:p>
            <a:r>
              <a:rPr lang="en-US" sz="2400" dirty="0" smtClean="0"/>
              <a:t>Michael Volk, Project Manager</a:t>
            </a:r>
          </a:p>
          <a:p>
            <a:r>
              <a:rPr lang="en-US" sz="2400" dirty="0" smtClean="0"/>
              <a:t>Graduate Assistants </a:t>
            </a:r>
          </a:p>
          <a:p>
            <a:pPr lvl="1"/>
            <a:r>
              <a:rPr lang="en-US" dirty="0" err="1"/>
              <a:t>Rong</a:t>
            </a:r>
            <a:r>
              <a:rPr lang="en-US" dirty="0"/>
              <a:t> </a:t>
            </a:r>
            <a:r>
              <a:rPr lang="en-US" dirty="0" err="1" smtClean="0"/>
              <a:t>Zeng</a:t>
            </a:r>
            <a:endParaRPr lang="en-US" dirty="0" smtClean="0"/>
          </a:p>
          <a:p>
            <a:pPr lvl="1"/>
            <a:r>
              <a:rPr lang="en-US" dirty="0" smtClean="0"/>
              <a:t>Sean Reiss</a:t>
            </a:r>
          </a:p>
          <a:p>
            <a:pPr lvl="1"/>
            <a:r>
              <a:rPr lang="en-US" dirty="0" smtClean="0"/>
              <a:t>Jana </a:t>
            </a:r>
            <a:r>
              <a:rPr lang="en-US" dirty="0" err="1" smtClean="0"/>
              <a:t>Rosenbloom</a:t>
            </a:r>
            <a:endParaRPr lang="en-US" dirty="0" smtClean="0"/>
          </a:p>
          <a:p>
            <a:pPr lvl="1"/>
            <a:r>
              <a:rPr lang="en-US" dirty="0" smtClean="0"/>
              <a:t>Kevin Bennett</a:t>
            </a:r>
          </a:p>
          <a:p>
            <a:pPr lvl="1"/>
            <a:r>
              <a:rPr lang="en-US" dirty="0" smtClean="0"/>
              <a:t>Zach </a:t>
            </a:r>
            <a:r>
              <a:rPr lang="en-US" dirty="0" err="1" smtClean="0"/>
              <a:t>Wignall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29150" y="1714499"/>
            <a:ext cx="3886200" cy="423756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Goals: Collaboration</a:t>
            </a:r>
          </a:p>
          <a:p>
            <a:pPr lvl="1"/>
            <a:r>
              <a:rPr lang="en-US" dirty="0" smtClean="0"/>
              <a:t>Provide you with specific information about coastal change issues in the Yankeetown-</a:t>
            </a:r>
            <a:r>
              <a:rPr lang="en-US" dirty="0" err="1" smtClean="0"/>
              <a:t>Inglis</a:t>
            </a:r>
            <a:r>
              <a:rPr lang="en-US" dirty="0" smtClean="0"/>
              <a:t> area</a:t>
            </a:r>
          </a:p>
          <a:p>
            <a:pPr lvl="1"/>
            <a:r>
              <a:rPr lang="en-US" dirty="0" smtClean="0"/>
              <a:t>Receive your input of local knowledge, priorities, and ideas for adaptive strategies</a:t>
            </a:r>
          </a:p>
          <a:p>
            <a:pPr lvl="1"/>
            <a:r>
              <a:rPr lang="en-US" dirty="0" smtClean="0"/>
              <a:t>Present and receive feedback on our adaptive design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87023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Study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Larger study area</a:t>
            </a:r>
          </a:p>
          <a:p>
            <a:r>
              <a:rPr lang="en-US" dirty="0" smtClean="0"/>
              <a:t>Focused study area – Yankeetown-</a:t>
            </a:r>
            <a:r>
              <a:rPr lang="en-US" dirty="0" err="1" smtClean="0"/>
              <a:t>Inglis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87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Workshop Agenda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</a:t>
            </a:r>
            <a:r>
              <a:rPr lang="en-US" dirty="0"/>
              <a:t>Update and </a:t>
            </a:r>
            <a:r>
              <a:rPr lang="en-US" dirty="0" smtClean="0"/>
              <a:t>Coastal Change Background</a:t>
            </a:r>
          </a:p>
          <a:p>
            <a:r>
              <a:rPr lang="en-US" dirty="0" smtClean="0"/>
              <a:t>Coastal Change Oral History Video</a:t>
            </a:r>
          </a:p>
          <a:p>
            <a:r>
              <a:rPr lang="en-US" dirty="0" smtClean="0"/>
              <a:t>Break</a:t>
            </a:r>
          </a:p>
          <a:p>
            <a:r>
              <a:rPr lang="en-US" dirty="0" smtClean="0"/>
              <a:t>Adaptive Strategy Recommendations</a:t>
            </a:r>
          </a:p>
          <a:p>
            <a:r>
              <a:rPr lang="en-US" dirty="0" smtClean="0"/>
              <a:t>Break</a:t>
            </a:r>
            <a:endParaRPr lang="en-US" dirty="0"/>
          </a:p>
          <a:p>
            <a:r>
              <a:rPr lang="en-US" dirty="0"/>
              <a:t>Participant Closing Remarks and Next </a:t>
            </a:r>
            <a:r>
              <a:rPr lang="en-US" dirty="0" smtClean="0"/>
              <a:t>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65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0" y="1562100"/>
            <a:ext cx="3886200" cy="4614863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349013"/>
              </p:ext>
            </p:extLst>
          </p:nvPr>
        </p:nvGraphicFramePr>
        <p:xfrm>
          <a:off x="609600" y="1536700"/>
          <a:ext cx="3911600" cy="461009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692400"/>
                <a:gridCol w="1219200"/>
              </a:tblGrid>
              <a:tr h="396393">
                <a:tc>
                  <a:txBody>
                    <a:bodyPr/>
                    <a:lstStyle/>
                    <a:p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/>
                </a:tc>
              </a:tr>
              <a:tr h="396393">
                <a:tc>
                  <a:txBody>
                    <a:bodyPr/>
                    <a:lstStyle/>
                    <a:p>
                      <a:r>
                        <a:rPr lang="en-US" dirty="0" smtClean="0"/>
                        <a:t>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Ongoing</a:t>
                      </a:r>
                      <a:endParaRPr lang="en-US" dirty="0"/>
                    </a:p>
                  </a:txBody>
                  <a:tcPr/>
                </a:tc>
              </a:tr>
              <a:tr h="684184">
                <a:tc>
                  <a:txBody>
                    <a:bodyPr/>
                    <a:lstStyle/>
                    <a:p>
                      <a:r>
                        <a:rPr lang="en-US" dirty="0" smtClean="0"/>
                        <a:t>Cedar Key Summer Youth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Summer 2012</a:t>
                      </a:r>
                      <a:endParaRPr lang="en-US" dirty="0"/>
                    </a:p>
                  </a:txBody>
                  <a:tcPr/>
                </a:tc>
              </a:tr>
              <a:tr h="396393">
                <a:tc>
                  <a:txBody>
                    <a:bodyPr/>
                    <a:lstStyle/>
                    <a:p>
                      <a:r>
                        <a:rPr lang="en-US" dirty="0" smtClean="0"/>
                        <a:t>Levy County outreach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Fall 2012</a:t>
                      </a:r>
                      <a:endParaRPr lang="en-US" dirty="0"/>
                    </a:p>
                  </a:txBody>
                  <a:tcPr/>
                </a:tc>
              </a:tr>
              <a:tr h="684184">
                <a:tc>
                  <a:txBody>
                    <a:bodyPr/>
                    <a:lstStyle/>
                    <a:p>
                      <a:r>
                        <a:rPr lang="en-US" dirty="0" smtClean="0"/>
                        <a:t>Cedar Key-Rosewood adaptive strategies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Spring 2013</a:t>
                      </a:r>
                      <a:endParaRPr lang="en-US" dirty="0"/>
                    </a:p>
                  </a:txBody>
                  <a:tcPr/>
                </a:tc>
              </a:tr>
              <a:tr h="684184">
                <a:tc>
                  <a:txBody>
                    <a:bodyPr/>
                    <a:lstStyle/>
                    <a:p>
                      <a:r>
                        <a:rPr lang="en-US" dirty="0" smtClean="0"/>
                        <a:t>Coastal change oral histories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Spring 2013</a:t>
                      </a:r>
                      <a:endParaRPr lang="en-US" dirty="0"/>
                    </a:p>
                  </a:txBody>
                  <a:tcPr/>
                </a:tc>
              </a:tr>
              <a:tr h="684184">
                <a:tc>
                  <a:txBody>
                    <a:bodyPr/>
                    <a:lstStyle/>
                    <a:p>
                      <a:r>
                        <a:rPr lang="en-US" dirty="0" smtClean="0"/>
                        <a:t>Yankeetown-</a:t>
                      </a:r>
                      <a:r>
                        <a:rPr lang="en-US" dirty="0" err="1" smtClean="0"/>
                        <a:t>Inglis</a:t>
                      </a:r>
                      <a:r>
                        <a:rPr lang="en-US" dirty="0" smtClean="0"/>
                        <a:t> adaptive strategies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Summer 2013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4184">
                <a:tc>
                  <a:txBody>
                    <a:bodyPr/>
                    <a:lstStyle/>
                    <a:p>
                      <a:r>
                        <a:rPr lang="en-US" dirty="0" smtClean="0"/>
                        <a:t>Arts exhibit and project wrap-up/reports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Fall 2013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6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Past Sea Level Rise in Levy County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9" descr="Cedar key sea level trend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46" r="-21746"/>
          <a:stretch>
            <a:fillRect/>
          </a:stretch>
        </p:blipFill>
        <p:spPr>
          <a:xfrm>
            <a:off x="987984" y="1309710"/>
            <a:ext cx="8594703" cy="4144963"/>
          </a:xfrm>
          <a:prstGeom prst="rect">
            <a:avLst/>
          </a:prstGeom>
          <a:noFill/>
          <a:effectLst/>
        </p:spPr>
      </p:pic>
      <p:pic>
        <p:nvPicPr>
          <p:cNvPr id="5" name="Picture 4" descr="tide gage cedar key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9" y="1309710"/>
            <a:ext cx="2040053" cy="2717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314071" y="50799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8 inches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004564" y="5382720"/>
            <a:ext cx="509740" cy="8640"/>
          </a:xfrm>
          <a:prstGeom prst="line">
            <a:avLst/>
          </a:prstGeom>
          <a:ln w="3619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154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5600"/>
            <a:ext cx="9004300" cy="7982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Coastal Change and Impacts of Sea Level Rise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Habitat</a:t>
            </a:r>
            <a:r>
              <a:rPr lang="en-US" dirty="0"/>
              <a:t> and species changes</a:t>
            </a:r>
          </a:p>
          <a:p>
            <a:r>
              <a:rPr lang="en-US" dirty="0" smtClean="0"/>
              <a:t>More frequent </a:t>
            </a:r>
            <a:r>
              <a:rPr lang="en-US" b="1" dirty="0" smtClean="0"/>
              <a:t>flooding</a:t>
            </a:r>
            <a:r>
              <a:rPr lang="en-US" dirty="0" smtClean="0"/>
              <a:t> at high tide</a:t>
            </a:r>
          </a:p>
          <a:p>
            <a:r>
              <a:rPr lang="en-US" b="1" dirty="0" smtClean="0"/>
              <a:t>Erosion </a:t>
            </a:r>
            <a:r>
              <a:rPr lang="en-US" dirty="0"/>
              <a:t>and</a:t>
            </a:r>
            <a:r>
              <a:rPr lang="en-US" b="1" dirty="0"/>
              <a:t> corrosion</a:t>
            </a:r>
            <a:r>
              <a:rPr lang="en-US" dirty="0"/>
              <a:t> of infrastructure</a:t>
            </a:r>
          </a:p>
          <a:p>
            <a:r>
              <a:rPr lang="en-US" dirty="0" smtClean="0"/>
              <a:t>Release </a:t>
            </a:r>
            <a:r>
              <a:rPr lang="en-US" dirty="0"/>
              <a:t>of </a:t>
            </a:r>
            <a:r>
              <a:rPr lang="en-US" b="1" dirty="0"/>
              <a:t>pollutants</a:t>
            </a:r>
          </a:p>
          <a:p>
            <a:r>
              <a:rPr lang="en-US" dirty="0" smtClean="0"/>
              <a:t>Saltwater </a:t>
            </a:r>
            <a:r>
              <a:rPr lang="en-US" dirty="0"/>
              <a:t>intrusion into </a:t>
            </a:r>
            <a:r>
              <a:rPr lang="en-US" b="1" dirty="0"/>
              <a:t>aquifers</a:t>
            </a:r>
          </a:p>
          <a:p>
            <a:r>
              <a:rPr lang="en-US" b="1" dirty="0"/>
              <a:t>Storm surges </a:t>
            </a:r>
            <a:r>
              <a:rPr lang="en-US" dirty="0"/>
              <a:t>farther </a:t>
            </a:r>
            <a:r>
              <a:rPr lang="en-US" dirty="0" smtClean="0"/>
              <a:t>inland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9723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136522"/>
            <a:ext cx="8719044" cy="693658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Sea Level Rise Projections for Levy County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917740" y="1163886"/>
            <a:ext cx="7308519" cy="4946551"/>
            <a:chOff x="990600" y="1524000"/>
            <a:chExt cx="7543800" cy="5105400"/>
          </a:xfrm>
        </p:grpSpPr>
        <p:sp>
          <p:nvSpPr>
            <p:cNvPr id="121" name="Rectangle 120"/>
            <p:cNvSpPr/>
            <p:nvPr/>
          </p:nvSpPr>
          <p:spPr>
            <a:xfrm>
              <a:off x="990600" y="1524000"/>
              <a:ext cx="7543800" cy="510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2" name="Straight Connector 121"/>
            <p:cNvCxnSpPr/>
            <p:nvPr/>
          </p:nvCxnSpPr>
          <p:spPr>
            <a:xfrm flipV="1">
              <a:off x="1219200" y="5778500"/>
              <a:ext cx="6616700" cy="12700"/>
            </a:xfrm>
            <a:prstGeom prst="line">
              <a:avLst/>
            </a:prstGeom>
            <a:ln w="571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1066800" y="5410200"/>
              <a:ext cx="6705600" cy="45720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V="1">
              <a:off x="2286000" y="2362200"/>
              <a:ext cx="0" cy="3505200"/>
            </a:xfrm>
            <a:prstGeom prst="line">
              <a:avLst/>
            </a:prstGeom>
            <a:ln w="571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Freeform 124"/>
            <p:cNvSpPr/>
            <p:nvPr/>
          </p:nvSpPr>
          <p:spPr>
            <a:xfrm>
              <a:off x="2030037" y="2809880"/>
              <a:ext cx="5764342" cy="2982786"/>
            </a:xfrm>
            <a:custGeom>
              <a:avLst/>
              <a:gdLst>
                <a:gd name="connsiteX0" fmla="*/ 1963 w 5764342"/>
                <a:gd name="connsiteY0" fmla="*/ 2981320 h 2982786"/>
                <a:gd name="connsiteX1" fmla="*/ 440113 w 5764342"/>
                <a:gd name="connsiteY1" fmla="*/ 2905120 h 2982786"/>
                <a:gd name="connsiteX2" fmla="*/ 1062413 w 5764342"/>
                <a:gd name="connsiteY2" fmla="*/ 2752720 h 2982786"/>
                <a:gd name="connsiteX3" fmla="*/ 1691063 w 5764342"/>
                <a:gd name="connsiteY3" fmla="*/ 2549520 h 2982786"/>
                <a:gd name="connsiteX4" fmla="*/ 2205413 w 5764342"/>
                <a:gd name="connsiteY4" fmla="*/ 2333620 h 2982786"/>
                <a:gd name="connsiteX5" fmla="*/ 2732463 w 5764342"/>
                <a:gd name="connsiteY5" fmla="*/ 2098670 h 2982786"/>
                <a:gd name="connsiteX6" fmla="*/ 3062663 w 5764342"/>
                <a:gd name="connsiteY6" fmla="*/ 1933570 h 2982786"/>
                <a:gd name="connsiteX7" fmla="*/ 3767513 w 5764342"/>
                <a:gd name="connsiteY7" fmla="*/ 1546220 h 2982786"/>
                <a:gd name="connsiteX8" fmla="*/ 4358063 w 5764342"/>
                <a:gd name="connsiteY8" fmla="*/ 1165220 h 2982786"/>
                <a:gd name="connsiteX9" fmla="*/ 4777163 w 5764342"/>
                <a:gd name="connsiteY9" fmla="*/ 866770 h 2982786"/>
                <a:gd name="connsiteX10" fmla="*/ 5196263 w 5764342"/>
                <a:gd name="connsiteY10" fmla="*/ 542920 h 2982786"/>
                <a:gd name="connsiteX11" fmla="*/ 5437563 w 5764342"/>
                <a:gd name="connsiteY11" fmla="*/ 358770 h 2982786"/>
                <a:gd name="connsiteX12" fmla="*/ 5748713 w 5764342"/>
                <a:gd name="connsiteY12" fmla="*/ 85720 h 2982786"/>
                <a:gd name="connsiteX13" fmla="*/ 5710613 w 5764342"/>
                <a:gd name="connsiteY13" fmla="*/ 2016120 h 2982786"/>
                <a:gd name="connsiteX14" fmla="*/ 5647113 w 5764342"/>
                <a:gd name="connsiteY14" fmla="*/ 2022470 h 2982786"/>
                <a:gd name="connsiteX15" fmla="*/ 5120063 w 5764342"/>
                <a:gd name="connsiteY15" fmla="*/ 2162170 h 2982786"/>
                <a:gd name="connsiteX16" fmla="*/ 4732713 w 5764342"/>
                <a:gd name="connsiteY16" fmla="*/ 2257420 h 2982786"/>
                <a:gd name="connsiteX17" fmla="*/ 4307263 w 5764342"/>
                <a:gd name="connsiteY17" fmla="*/ 2359020 h 2982786"/>
                <a:gd name="connsiteX18" fmla="*/ 3634163 w 5764342"/>
                <a:gd name="connsiteY18" fmla="*/ 2492370 h 2982786"/>
                <a:gd name="connsiteX19" fmla="*/ 3157913 w 5764342"/>
                <a:gd name="connsiteY19" fmla="*/ 2587620 h 2982786"/>
                <a:gd name="connsiteX20" fmla="*/ 2853113 w 5764342"/>
                <a:gd name="connsiteY20" fmla="*/ 2638420 h 2982786"/>
                <a:gd name="connsiteX21" fmla="*/ 1964113 w 5764342"/>
                <a:gd name="connsiteY21" fmla="*/ 2784470 h 2982786"/>
                <a:gd name="connsiteX22" fmla="*/ 1202113 w 5764342"/>
                <a:gd name="connsiteY22" fmla="*/ 2886070 h 2982786"/>
                <a:gd name="connsiteX23" fmla="*/ 611563 w 5764342"/>
                <a:gd name="connsiteY23" fmla="*/ 2949570 h 2982786"/>
                <a:gd name="connsiteX24" fmla="*/ 1963 w 5764342"/>
                <a:gd name="connsiteY24" fmla="*/ 2981320 h 2982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4342" h="2982786">
                  <a:moveTo>
                    <a:pt x="1963" y="2981320"/>
                  </a:moveTo>
                  <a:cubicBezTo>
                    <a:pt x="-26612" y="2973912"/>
                    <a:pt x="263371" y="2943220"/>
                    <a:pt x="440113" y="2905120"/>
                  </a:cubicBezTo>
                  <a:cubicBezTo>
                    <a:pt x="616855" y="2867020"/>
                    <a:pt x="853921" y="2811987"/>
                    <a:pt x="1062413" y="2752720"/>
                  </a:cubicBezTo>
                  <a:cubicBezTo>
                    <a:pt x="1270905" y="2693453"/>
                    <a:pt x="1500563" y="2619370"/>
                    <a:pt x="1691063" y="2549520"/>
                  </a:cubicBezTo>
                  <a:cubicBezTo>
                    <a:pt x="1881563" y="2479670"/>
                    <a:pt x="2031846" y="2408762"/>
                    <a:pt x="2205413" y="2333620"/>
                  </a:cubicBezTo>
                  <a:cubicBezTo>
                    <a:pt x="2378980" y="2258478"/>
                    <a:pt x="2589588" y="2165345"/>
                    <a:pt x="2732463" y="2098670"/>
                  </a:cubicBezTo>
                  <a:cubicBezTo>
                    <a:pt x="2875338" y="2031995"/>
                    <a:pt x="2890155" y="2025645"/>
                    <a:pt x="3062663" y="1933570"/>
                  </a:cubicBezTo>
                  <a:cubicBezTo>
                    <a:pt x="3235171" y="1841495"/>
                    <a:pt x="3551613" y="1674278"/>
                    <a:pt x="3767513" y="1546220"/>
                  </a:cubicBezTo>
                  <a:cubicBezTo>
                    <a:pt x="3983413" y="1418162"/>
                    <a:pt x="4189788" y="1278462"/>
                    <a:pt x="4358063" y="1165220"/>
                  </a:cubicBezTo>
                  <a:cubicBezTo>
                    <a:pt x="4526338" y="1051978"/>
                    <a:pt x="4637463" y="970487"/>
                    <a:pt x="4777163" y="866770"/>
                  </a:cubicBezTo>
                  <a:cubicBezTo>
                    <a:pt x="4916863" y="763053"/>
                    <a:pt x="5196263" y="542920"/>
                    <a:pt x="5196263" y="542920"/>
                  </a:cubicBezTo>
                  <a:cubicBezTo>
                    <a:pt x="5306330" y="458253"/>
                    <a:pt x="5345488" y="434970"/>
                    <a:pt x="5437563" y="358770"/>
                  </a:cubicBezTo>
                  <a:cubicBezTo>
                    <a:pt x="5529638" y="282570"/>
                    <a:pt x="5703205" y="-190505"/>
                    <a:pt x="5748713" y="85720"/>
                  </a:cubicBezTo>
                  <a:cubicBezTo>
                    <a:pt x="5794221" y="361945"/>
                    <a:pt x="5727546" y="1693328"/>
                    <a:pt x="5710613" y="2016120"/>
                  </a:cubicBezTo>
                  <a:cubicBezTo>
                    <a:pt x="5693680" y="2338912"/>
                    <a:pt x="5745538" y="1998128"/>
                    <a:pt x="5647113" y="2022470"/>
                  </a:cubicBezTo>
                  <a:cubicBezTo>
                    <a:pt x="5548688" y="2046812"/>
                    <a:pt x="5272463" y="2123012"/>
                    <a:pt x="5120063" y="2162170"/>
                  </a:cubicBezTo>
                  <a:cubicBezTo>
                    <a:pt x="4967663" y="2201328"/>
                    <a:pt x="4732713" y="2257420"/>
                    <a:pt x="4732713" y="2257420"/>
                  </a:cubicBezTo>
                  <a:cubicBezTo>
                    <a:pt x="4597246" y="2290228"/>
                    <a:pt x="4490355" y="2319862"/>
                    <a:pt x="4307263" y="2359020"/>
                  </a:cubicBezTo>
                  <a:cubicBezTo>
                    <a:pt x="4124171" y="2398178"/>
                    <a:pt x="3634163" y="2492370"/>
                    <a:pt x="3634163" y="2492370"/>
                  </a:cubicBezTo>
                  <a:lnTo>
                    <a:pt x="3157913" y="2587620"/>
                  </a:lnTo>
                  <a:cubicBezTo>
                    <a:pt x="3027738" y="2611962"/>
                    <a:pt x="2853113" y="2638420"/>
                    <a:pt x="2853113" y="2638420"/>
                  </a:cubicBezTo>
                  <a:lnTo>
                    <a:pt x="1964113" y="2784470"/>
                  </a:lnTo>
                  <a:cubicBezTo>
                    <a:pt x="1688946" y="2825745"/>
                    <a:pt x="1427538" y="2858553"/>
                    <a:pt x="1202113" y="2886070"/>
                  </a:cubicBezTo>
                  <a:cubicBezTo>
                    <a:pt x="976688" y="2913587"/>
                    <a:pt x="807355" y="2932637"/>
                    <a:pt x="611563" y="2949570"/>
                  </a:cubicBezTo>
                  <a:cubicBezTo>
                    <a:pt x="415771" y="2966503"/>
                    <a:pt x="30538" y="2988728"/>
                    <a:pt x="1963" y="2981320"/>
                  </a:cubicBez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1111250" y="2889250"/>
              <a:ext cx="6667500" cy="2990850"/>
            </a:xfrm>
            <a:custGeom>
              <a:avLst/>
              <a:gdLst>
                <a:gd name="connsiteX0" fmla="*/ 0 w 6667500"/>
                <a:gd name="connsiteY0" fmla="*/ 2990850 h 2990850"/>
                <a:gd name="connsiteX1" fmla="*/ 958850 w 6667500"/>
                <a:gd name="connsiteY1" fmla="*/ 2889250 h 2990850"/>
                <a:gd name="connsiteX2" fmla="*/ 1701800 w 6667500"/>
                <a:gd name="connsiteY2" fmla="*/ 2736850 h 2990850"/>
                <a:gd name="connsiteX3" fmla="*/ 2482850 w 6667500"/>
                <a:gd name="connsiteY3" fmla="*/ 2508250 h 2990850"/>
                <a:gd name="connsiteX4" fmla="*/ 3206750 w 6667500"/>
                <a:gd name="connsiteY4" fmla="*/ 2222500 h 2990850"/>
                <a:gd name="connsiteX5" fmla="*/ 3911600 w 6667500"/>
                <a:gd name="connsiteY5" fmla="*/ 1879600 h 2990850"/>
                <a:gd name="connsiteX6" fmla="*/ 4686300 w 6667500"/>
                <a:gd name="connsiteY6" fmla="*/ 1447800 h 2990850"/>
                <a:gd name="connsiteX7" fmla="*/ 5124450 w 6667500"/>
                <a:gd name="connsiteY7" fmla="*/ 1168400 h 2990850"/>
                <a:gd name="connsiteX8" fmla="*/ 5632450 w 6667500"/>
                <a:gd name="connsiteY8" fmla="*/ 825500 h 2990850"/>
                <a:gd name="connsiteX9" fmla="*/ 5988050 w 6667500"/>
                <a:gd name="connsiteY9" fmla="*/ 558800 h 2990850"/>
                <a:gd name="connsiteX10" fmla="*/ 6394450 w 6667500"/>
                <a:gd name="connsiteY10" fmla="*/ 241300 h 2990850"/>
                <a:gd name="connsiteX11" fmla="*/ 6667500 w 6667500"/>
                <a:gd name="connsiteY11" fmla="*/ 0 h 299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00" h="2990850">
                  <a:moveTo>
                    <a:pt x="0" y="2990850"/>
                  </a:moveTo>
                  <a:cubicBezTo>
                    <a:pt x="337608" y="2961216"/>
                    <a:pt x="675217" y="2931583"/>
                    <a:pt x="958850" y="2889250"/>
                  </a:cubicBezTo>
                  <a:cubicBezTo>
                    <a:pt x="1242483" y="2846917"/>
                    <a:pt x="1447800" y="2800350"/>
                    <a:pt x="1701800" y="2736850"/>
                  </a:cubicBezTo>
                  <a:cubicBezTo>
                    <a:pt x="1955800" y="2673350"/>
                    <a:pt x="2232025" y="2593975"/>
                    <a:pt x="2482850" y="2508250"/>
                  </a:cubicBezTo>
                  <a:cubicBezTo>
                    <a:pt x="2733675" y="2422525"/>
                    <a:pt x="2968625" y="2327275"/>
                    <a:pt x="3206750" y="2222500"/>
                  </a:cubicBezTo>
                  <a:cubicBezTo>
                    <a:pt x="3444875" y="2117725"/>
                    <a:pt x="3665008" y="2008717"/>
                    <a:pt x="3911600" y="1879600"/>
                  </a:cubicBezTo>
                  <a:cubicBezTo>
                    <a:pt x="4158192" y="1750483"/>
                    <a:pt x="4484158" y="1566333"/>
                    <a:pt x="4686300" y="1447800"/>
                  </a:cubicBezTo>
                  <a:cubicBezTo>
                    <a:pt x="4888442" y="1329267"/>
                    <a:pt x="4966758" y="1272117"/>
                    <a:pt x="5124450" y="1168400"/>
                  </a:cubicBezTo>
                  <a:cubicBezTo>
                    <a:pt x="5282142" y="1064683"/>
                    <a:pt x="5488517" y="927100"/>
                    <a:pt x="5632450" y="825500"/>
                  </a:cubicBezTo>
                  <a:cubicBezTo>
                    <a:pt x="5776383" y="723900"/>
                    <a:pt x="5861050" y="656167"/>
                    <a:pt x="5988050" y="558800"/>
                  </a:cubicBezTo>
                  <a:cubicBezTo>
                    <a:pt x="6115050" y="461433"/>
                    <a:pt x="6281208" y="334433"/>
                    <a:pt x="6394450" y="241300"/>
                  </a:cubicBezTo>
                  <a:cubicBezTo>
                    <a:pt x="6507692" y="148167"/>
                    <a:pt x="6587596" y="74083"/>
                    <a:pt x="6667500" y="0"/>
                  </a:cubicBezTo>
                </a:path>
              </a:pathLst>
            </a:custGeom>
            <a:ln w="38100" cmpd="sng"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1111250" y="4826000"/>
              <a:ext cx="6610350" cy="1054100"/>
            </a:xfrm>
            <a:custGeom>
              <a:avLst/>
              <a:gdLst>
                <a:gd name="connsiteX0" fmla="*/ 0 w 6610350"/>
                <a:gd name="connsiteY0" fmla="*/ 1054100 h 1054100"/>
                <a:gd name="connsiteX1" fmla="*/ 1111250 w 6610350"/>
                <a:gd name="connsiteY1" fmla="*/ 977900 h 1054100"/>
                <a:gd name="connsiteX2" fmla="*/ 1943100 w 6610350"/>
                <a:gd name="connsiteY2" fmla="*/ 882650 h 1054100"/>
                <a:gd name="connsiteX3" fmla="*/ 2660650 w 6610350"/>
                <a:gd name="connsiteY3" fmla="*/ 800100 h 1054100"/>
                <a:gd name="connsiteX4" fmla="*/ 3613150 w 6610350"/>
                <a:gd name="connsiteY4" fmla="*/ 654050 h 1054100"/>
                <a:gd name="connsiteX5" fmla="*/ 4286250 w 6610350"/>
                <a:gd name="connsiteY5" fmla="*/ 527050 h 1054100"/>
                <a:gd name="connsiteX6" fmla="*/ 4908550 w 6610350"/>
                <a:gd name="connsiteY6" fmla="*/ 400050 h 1054100"/>
                <a:gd name="connsiteX7" fmla="*/ 5448300 w 6610350"/>
                <a:gd name="connsiteY7" fmla="*/ 292100 h 1054100"/>
                <a:gd name="connsiteX8" fmla="*/ 5880100 w 6610350"/>
                <a:gd name="connsiteY8" fmla="*/ 177800 h 1054100"/>
                <a:gd name="connsiteX9" fmla="*/ 6369050 w 6610350"/>
                <a:gd name="connsiteY9" fmla="*/ 69850 h 1054100"/>
                <a:gd name="connsiteX10" fmla="*/ 6610350 w 6610350"/>
                <a:gd name="connsiteY10" fmla="*/ 0 h 1054100"/>
                <a:gd name="connsiteX11" fmla="*/ 6610350 w 6610350"/>
                <a:gd name="connsiteY11" fmla="*/ 0 h 105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10350" h="1054100">
                  <a:moveTo>
                    <a:pt x="0" y="1054100"/>
                  </a:moveTo>
                  <a:lnTo>
                    <a:pt x="1111250" y="977900"/>
                  </a:lnTo>
                  <a:cubicBezTo>
                    <a:pt x="1435100" y="949325"/>
                    <a:pt x="1943100" y="882650"/>
                    <a:pt x="1943100" y="882650"/>
                  </a:cubicBezTo>
                  <a:cubicBezTo>
                    <a:pt x="2201333" y="853017"/>
                    <a:pt x="2382308" y="838200"/>
                    <a:pt x="2660650" y="800100"/>
                  </a:cubicBezTo>
                  <a:cubicBezTo>
                    <a:pt x="2938992" y="762000"/>
                    <a:pt x="3342217" y="699558"/>
                    <a:pt x="3613150" y="654050"/>
                  </a:cubicBezTo>
                  <a:cubicBezTo>
                    <a:pt x="3884083" y="608542"/>
                    <a:pt x="4286250" y="527050"/>
                    <a:pt x="4286250" y="527050"/>
                  </a:cubicBezTo>
                  <a:lnTo>
                    <a:pt x="4908550" y="400050"/>
                  </a:lnTo>
                  <a:cubicBezTo>
                    <a:pt x="5102225" y="360892"/>
                    <a:pt x="5286375" y="329142"/>
                    <a:pt x="5448300" y="292100"/>
                  </a:cubicBezTo>
                  <a:cubicBezTo>
                    <a:pt x="5610225" y="255058"/>
                    <a:pt x="5726642" y="214842"/>
                    <a:pt x="5880100" y="177800"/>
                  </a:cubicBezTo>
                  <a:cubicBezTo>
                    <a:pt x="6033558" y="140758"/>
                    <a:pt x="6247342" y="99483"/>
                    <a:pt x="6369050" y="69850"/>
                  </a:cubicBezTo>
                  <a:cubicBezTo>
                    <a:pt x="6490758" y="40217"/>
                    <a:pt x="6610350" y="0"/>
                    <a:pt x="6610350" y="0"/>
                  </a:cubicBezTo>
                  <a:lnTo>
                    <a:pt x="6610350" y="0"/>
                  </a:lnTo>
                </a:path>
              </a:pathLst>
            </a:custGeom>
            <a:ln w="38100" cmpd="sng"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8" name="Straight Connector 127"/>
            <p:cNvCxnSpPr/>
            <p:nvPr/>
          </p:nvCxnSpPr>
          <p:spPr>
            <a:xfrm flipV="1">
              <a:off x="4724400" y="4495800"/>
              <a:ext cx="0" cy="1371600"/>
            </a:xfrm>
            <a:prstGeom prst="line">
              <a:avLst/>
            </a:prstGeom>
            <a:ln w="57150" cmpd="sng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9" name="TextBox 128"/>
            <p:cNvSpPr txBox="1"/>
            <p:nvPr/>
          </p:nvSpPr>
          <p:spPr>
            <a:xfrm>
              <a:off x="4114800" y="4114800"/>
              <a:ext cx="1355860" cy="33855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/>
                <a:t>0.5 to 1.5 feet</a:t>
              </a:r>
              <a:endParaRPr lang="en-US" sz="1600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086600" y="2133600"/>
              <a:ext cx="1326993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1.5 to 5 feet</a:t>
              </a:r>
              <a:endParaRPr lang="en-US" dirty="0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7467600" y="2743201"/>
              <a:ext cx="304800" cy="381000"/>
            </a:xfrm>
            <a:custGeom>
              <a:avLst/>
              <a:gdLst>
                <a:gd name="connsiteX0" fmla="*/ 1295 w 267480"/>
                <a:gd name="connsiteY0" fmla="*/ 310797 h 311419"/>
                <a:gd name="connsiteX1" fmla="*/ 261645 w 267480"/>
                <a:gd name="connsiteY1" fmla="*/ 88547 h 311419"/>
                <a:gd name="connsiteX2" fmla="*/ 166395 w 267480"/>
                <a:gd name="connsiteY2" fmla="*/ 12347 h 311419"/>
                <a:gd name="connsiteX3" fmla="*/ 1295 w 267480"/>
                <a:gd name="connsiteY3" fmla="*/ 310797 h 31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480" h="311419">
                  <a:moveTo>
                    <a:pt x="1295" y="310797"/>
                  </a:moveTo>
                  <a:cubicBezTo>
                    <a:pt x="17170" y="323497"/>
                    <a:pt x="234128" y="138289"/>
                    <a:pt x="261645" y="88547"/>
                  </a:cubicBezTo>
                  <a:cubicBezTo>
                    <a:pt x="289162" y="38805"/>
                    <a:pt x="212962" y="-27870"/>
                    <a:pt x="166395" y="12347"/>
                  </a:cubicBezTo>
                  <a:cubicBezTo>
                    <a:pt x="119828" y="52564"/>
                    <a:pt x="-14580" y="298097"/>
                    <a:pt x="1295" y="31079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 smtClean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981200" y="5867400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2010</a:t>
              </a:r>
              <a:endParaRPr lang="en-US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419600" y="5867400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2050</a:t>
              </a:r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467600" y="5867400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2100</a:t>
              </a:r>
              <a:endParaRPr lang="en-US" dirty="0"/>
            </a:p>
          </p:txBody>
        </p:sp>
        <p:grpSp>
          <p:nvGrpSpPr>
            <p:cNvPr id="135" name="Group 134"/>
            <p:cNvGrpSpPr/>
            <p:nvPr/>
          </p:nvGrpSpPr>
          <p:grpSpPr>
            <a:xfrm>
              <a:off x="2590800" y="2286000"/>
              <a:ext cx="4643845" cy="738664"/>
              <a:chOff x="2514600" y="2667000"/>
              <a:chExt cx="4643845" cy="738664"/>
            </a:xfrm>
          </p:grpSpPr>
          <p:sp>
            <p:nvSpPr>
              <p:cNvPr id="154" name="TextBox 153"/>
              <p:cNvSpPr txBox="1"/>
              <p:nvPr/>
            </p:nvSpPr>
            <p:spPr>
              <a:xfrm>
                <a:off x="3048000" y="2667000"/>
                <a:ext cx="411044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Projected Sea Level Rise Range</a:t>
                </a:r>
              </a:p>
              <a:p>
                <a:r>
                  <a:rPr lang="en-US" sz="1400" dirty="0" smtClean="0"/>
                  <a:t>Historic Cedar Key Sea Level Rise Rate for Comparison</a:t>
                </a:r>
              </a:p>
              <a:p>
                <a:r>
                  <a:rPr lang="en-US" sz="1400" dirty="0" smtClean="0"/>
                  <a:t>(8 inches per 100 years)</a:t>
                </a:r>
                <a:endParaRPr lang="en-US" sz="1400" dirty="0"/>
              </a:p>
            </p:txBody>
          </p:sp>
          <p:cxnSp>
            <p:nvCxnSpPr>
              <p:cNvPr id="155" name="Straight Connector 154"/>
              <p:cNvCxnSpPr/>
              <p:nvPr/>
            </p:nvCxnSpPr>
            <p:spPr>
              <a:xfrm>
                <a:off x="2514600" y="2819400"/>
                <a:ext cx="533400" cy="0"/>
              </a:xfrm>
              <a:prstGeom prst="line">
                <a:avLst/>
              </a:prstGeom>
              <a:ln w="57150" cmpd="sng"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2514600" y="3048000"/>
                <a:ext cx="533400" cy="0"/>
              </a:xfrm>
              <a:prstGeom prst="line">
                <a:avLst/>
              </a:prstGeom>
              <a:ln w="5715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Rectangle 135"/>
            <p:cNvSpPr/>
            <p:nvPr/>
          </p:nvSpPr>
          <p:spPr>
            <a:xfrm>
              <a:off x="7696200" y="4876800"/>
              <a:ext cx="1524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136"/>
            <p:cNvCxnSpPr/>
            <p:nvPr/>
          </p:nvCxnSpPr>
          <p:spPr>
            <a:xfrm flipV="1">
              <a:off x="7772400" y="2590800"/>
              <a:ext cx="0" cy="3276600"/>
            </a:xfrm>
            <a:prstGeom prst="line">
              <a:avLst/>
            </a:prstGeom>
            <a:ln w="57150" cmpd="sng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2514600" y="1828800"/>
              <a:ext cx="38010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US Army Corps of Engineers Guidance</a:t>
              </a:r>
              <a:endParaRPr lang="en-US" b="1" dirty="0"/>
            </a:p>
          </p:txBody>
        </p:sp>
        <p:sp>
          <p:nvSpPr>
            <p:cNvPr id="139" name="Oval 138"/>
            <p:cNvSpPr/>
            <p:nvPr/>
          </p:nvSpPr>
          <p:spPr>
            <a:xfrm>
              <a:off x="4648200" y="48006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4648200" y="54102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>
              <a:off x="7696200" y="28194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/>
            <p:cNvSpPr/>
            <p:nvPr/>
          </p:nvSpPr>
          <p:spPr>
            <a:xfrm>
              <a:off x="7696200" y="47244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3" name="Straight Connector 142"/>
            <p:cNvCxnSpPr/>
            <p:nvPr/>
          </p:nvCxnSpPr>
          <p:spPr>
            <a:xfrm>
              <a:off x="2133600" y="52578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2133600" y="46482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2133600" y="41148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2133600" y="35052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2133600" y="28956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1828800" y="50292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828800" y="44196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828800" y="38862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828800" y="32766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828800" y="26670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 rot="16200000">
              <a:off x="577272" y="3971330"/>
              <a:ext cx="19579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Sea Level Rise in Feet</a:t>
              </a:r>
              <a:endParaRPr lang="en-US" sz="1600" dirty="0"/>
            </a:p>
          </p:txBody>
        </p:sp>
      </p:grpSp>
      <p:sp>
        <p:nvSpPr>
          <p:cNvPr id="42" name="Oval 41"/>
          <p:cNvSpPr/>
          <p:nvPr/>
        </p:nvSpPr>
        <p:spPr>
          <a:xfrm>
            <a:off x="7404100" y="3611032"/>
            <a:ext cx="152400" cy="1524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523134" y="3484033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504D"/>
                </a:solidFill>
              </a:rPr>
              <a:t>3 feet</a:t>
            </a:r>
            <a:endParaRPr lang="en-US" dirty="0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81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0"/>
            <a:ext cx="7886700" cy="6936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Sea Level Affecting Marshes Model (SLAMM)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91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79142" y="136442"/>
            <a:ext cx="7886700" cy="693738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Areas Likely to Change by Year 2100</a:t>
            </a:r>
            <a:endParaRPr lang="en-US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SLR Impacts Ma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7" y="919390"/>
            <a:ext cx="7930444" cy="5286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97399" y="1425600"/>
            <a:ext cx="2873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Data source: The Nature Conservancy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42510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8300"/>
            <a:ext cx="6939213" cy="798263"/>
          </a:xfrm>
          <a:effectLst/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 Why We’re </a:t>
            </a:r>
            <a:r>
              <a:rPr lang="en-US" dirty="0"/>
              <a:t>H</a:t>
            </a:r>
            <a:r>
              <a:rPr lang="en-US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ere</a:t>
            </a:r>
            <a:endParaRPr lang="en-US" dirty="0">
              <a:solidFill>
                <a:srgbClr val="002060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16100"/>
            <a:ext cx="3886200" cy="4360863"/>
          </a:xfrm>
          <a:solidFill>
            <a:schemeClr val="accent1">
              <a:lumMod val="50000"/>
              <a:alpha val="75000"/>
            </a:schemeClr>
          </a:solidFill>
          <a:ln>
            <a:noFill/>
          </a:ln>
          <a:effectLst/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Coastal change is happening now and will accelerate.</a:t>
            </a:r>
          </a:p>
          <a:p>
            <a:r>
              <a:rPr lang="en-US" sz="2400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Planning is slow, so need to start now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.</a:t>
            </a:r>
          </a:p>
          <a:p>
            <a:r>
              <a:rPr lang="en-US" sz="2400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Responsible and responsive leadership.</a:t>
            </a:r>
            <a:endParaRPr lang="en-US" sz="2400" dirty="0">
              <a:effectLst>
                <a:outerShdw blurRad="50800" dist="50800" dir="1200000" algn="ctr" rotWithShape="0">
                  <a:schemeClr val="tx1"/>
                </a:outerShdw>
              </a:effectLst>
            </a:endParaRPr>
          </a:p>
          <a:p>
            <a:r>
              <a:rPr lang="en-US" sz="2400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Opportunities to reduce costs, explore new markets, and plan better overall.</a:t>
            </a:r>
          </a:p>
        </p:txBody>
      </p:sp>
      <p:pic>
        <p:nvPicPr>
          <p:cNvPr id="6" name="Content Placeholder 5" descr="cutegirlwithherpic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0" y="1816100"/>
            <a:ext cx="3886200" cy="4360863"/>
          </a:xfrm>
        </p:spPr>
      </p:pic>
    </p:spTree>
    <p:extLst>
      <p:ext uri="{BB962C8B-B14F-4D97-AF65-F5344CB8AC3E}">
        <p14:creationId xmlns:p14="http://schemas.microsoft.com/office/powerpoint/2010/main" val="1494002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254500"/>
            <a:ext cx="9029700" cy="954150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>
                <a:ln w="1905">
                  <a:solidFill>
                    <a:schemeClr val="tx1"/>
                  </a:solidFill>
                </a:ln>
              </a:rPr>
              <a:t>Coastal Change Oral History Video</a:t>
            </a:r>
            <a:endParaRPr lang="en-US" sz="4000" dirty="0">
              <a:ln w="1905">
                <a:solidFill>
                  <a:schemeClr val="tx1"/>
                </a:solidFill>
              </a:ln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800" y="4388675"/>
            <a:ext cx="685800" cy="6858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206500" y="4305301"/>
            <a:ext cx="0" cy="877949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72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254500"/>
            <a:ext cx="9029700" cy="954150"/>
          </a:xfrm>
        </p:spPr>
        <p:txBody>
          <a:bodyPr>
            <a:normAutofit/>
          </a:bodyPr>
          <a:lstStyle/>
          <a:p>
            <a:pPr algn="r"/>
            <a:r>
              <a:rPr lang="en-US" sz="3600" dirty="0" smtClean="0">
                <a:ln w="1905">
                  <a:solidFill>
                    <a:schemeClr val="tx1"/>
                  </a:solidFill>
                </a:ln>
              </a:rPr>
              <a:t>Adaptive Strategy Recommendations</a:t>
            </a:r>
            <a:endParaRPr lang="en-US" sz="3600" dirty="0">
              <a:ln w="1905">
                <a:solidFill>
                  <a:schemeClr val="tx1"/>
                </a:solidFill>
              </a:ln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800" y="4388675"/>
            <a:ext cx="685800" cy="6858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206500" y="4305301"/>
            <a:ext cx="0" cy="877949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72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Yankeetown-</a:t>
            </a:r>
            <a:r>
              <a:rPr lang="en-US" dirty="0" err="1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Inglis</a:t>
            </a:r>
            <a:r>
              <a:rPr lang="en-US" dirty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 Design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Inventory of social, economic, and geographic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Visits to study area and visual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Public workshop and SWOT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 goals and 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Team analysis and recommendations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Spatial and built environment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 smtClean="0"/>
              <a:t>Water and wastewater infrastructure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Final report</a:t>
            </a:r>
          </a:p>
        </p:txBody>
      </p:sp>
    </p:spTree>
    <p:extLst>
      <p:ext uri="{BB962C8B-B14F-4D97-AF65-F5344CB8AC3E}">
        <p14:creationId xmlns:p14="http://schemas.microsoft.com/office/powerpoint/2010/main" val="1969793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Public Input Workshop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SWOT analysis</a:t>
            </a:r>
          </a:p>
          <a:p>
            <a:pPr lvl="0">
              <a:defRPr/>
            </a:pPr>
            <a:r>
              <a:rPr lang="en-US" sz="2400" dirty="0"/>
              <a:t>Adaptive strategies game</a:t>
            </a:r>
          </a:p>
          <a:p>
            <a:pPr lvl="0">
              <a:defRPr/>
            </a:pPr>
            <a:r>
              <a:rPr lang="en-US" altLang="zh-CN" sz="2400" dirty="0" smtClean="0"/>
              <a:t>Increasing </a:t>
            </a:r>
            <a:r>
              <a:rPr lang="en-US" altLang="zh-CN" sz="2400" dirty="0"/>
              <a:t>notice and concern </a:t>
            </a:r>
            <a:r>
              <a:rPr lang="en-US" altLang="zh-CN" sz="2400" dirty="0" smtClean="0"/>
              <a:t>for coastal changes</a:t>
            </a:r>
          </a:p>
          <a:p>
            <a:pPr lvl="1">
              <a:spcBef>
                <a:spcPts val="1000"/>
              </a:spcBef>
              <a:defRPr/>
            </a:pPr>
            <a:r>
              <a:rPr lang="en-US" altLang="zh-CN" dirty="0" smtClean="0"/>
              <a:t>Saltwater intrusion and water supply </a:t>
            </a:r>
          </a:p>
          <a:p>
            <a:pPr lvl="1">
              <a:spcBef>
                <a:spcPts val="1000"/>
              </a:spcBef>
              <a:defRPr/>
            </a:pPr>
            <a:r>
              <a:rPr lang="en-US" altLang="zh-CN" dirty="0" smtClean="0"/>
              <a:t>Conservation </a:t>
            </a:r>
            <a:r>
              <a:rPr lang="en-US" altLang="zh-CN" dirty="0"/>
              <a:t>and ecosystem restoration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/>
              <a:t>Long-term planning for coastal </a:t>
            </a:r>
            <a:r>
              <a:rPr lang="en-US" dirty="0" smtClean="0"/>
              <a:t>change </a:t>
            </a:r>
            <a:r>
              <a:rPr lang="en-US" dirty="0"/>
              <a:t>while maintaining rural </a:t>
            </a:r>
            <a:r>
              <a:rPr lang="en-US" altLang="zh-CN" dirty="0"/>
              <a:t>community</a:t>
            </a:r>
            <a:r>
              <a:rPr lang="zh-CN" altLang="en-US" dirty="0"/>
              <a:t> </a:t>
            </a:r>
            <a:r>
              <a:rPr lang="en-US" dirty="0"/>
              <a:t>character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/>
              <a:t>Incorporate policy change to address sea level rise issues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/>
              <a:t>Need support and help from the State of </a:t>
            </a:r>
            <a:r>
              <a:rPr lang="en-US" dirty="0" smtClean="0"/>
              <a:t>Florida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53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54461"/>
            <a:ext cx="8631349" cy="69581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Community Resource Adaptation Action Areas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AAA_Overview Ma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18"/>
            <a:ext cx="9144000" cy="5468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-39323"/>
            <a:ext cx="8631349" cy="695816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Natural Resource Adaptation Action Area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6" descr="NR AA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92976"/>
            <a:ext cx="9144000" cy="56526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090246"/>
            <a:ext cx="621323" cy="42203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90247" y="996462"/>
            <a:ext cx="2203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Proposed Natural Resource AAA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Challenges and Opportunities</a:t>
            </a:r>
            <a:endParaRPr lang="en-US" dirty="0"/>
          </a:p>
          <a:p>
            <a:pPr lvl="1"/>
            <a:r>
              <a:rPr lang="en-US" sz="2800" dirty="0"/>
              <a:t>Adaptation to sea level rise, minimizing the negative impacts from inundated infrastructure, and opportunities for ecosystem restoration and adaptation.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451485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12000" y="0"/>
            <a:ext cx="4032000" cy="2700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53200" y="375138"/>
            <a:ext cx="773723" cy="10785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DSC_131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262" y="2183440"/>
            <a:ext cx="3118555" cy="2007883"/>
          </a:xfrm>
          <a:prstGeom prst="rect">
            <a:avLst/>
          </a:prstGeom>
        </p:spPr>
      </p:pic>
      <p:pic>
        <p:nvPicPr>
          <p:cNvPr id="8" name="Picture 7" descr="DSC_1320-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21" y="4191323"/>
            <a:ext cx="2972579" cy="196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5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Recommendations</a:t>
            </a:r>
            <a:endParaRPr lang="en-US" dirty="0"/>
          </a:p>
          <a:p>
            <a:pPr lvl="1"/>
            <a:r>
              <a:rPr lang="en-US" dirty="0"/>
              <a:t> Adapt existing TDR sending area to include AA One.</a:t>
            </a:r>
          </a:p>
          <a:p>
            <a:pPr lvl="1"/>
            <a:r>
              <a:rPr lang="en-US" dirty="0"/>
              <a:t> Gradually de-invest and relocate civic structures inland.</a:t>
            </a:r>
          </a:p>
          <a:p>
            <a:pPr lvl="1"/>
            <a:r>
              <a:rPr lang="en-US" dirty="0"/>
              <a:t> Develop incentives to relocate existing private development</a:t>
            </a:r>
          </a:p>
          <a:p>
            <a:pPr lvl="1"/>
            <a:r>
              <a:rPr lang="en-US" dirty="0"/>
              <a:t> Develop financing and phasing plan to assist in removal of existing infrastructure and </a:t>
            </a:r>
            <a:r>
              <a:rPr lang="en-US" dirty="0" smtClean="0"/>
              <a:t>structures</a:t>
            </a:r>
          </a:p>
          <a:p>
            <a:pPr lvl="2"/>
            <a:r>
              <a:rPr lang="en-US" dirty="0" smtClean="0"/>
              <a:t>Phasing and transition plan for on-site sewage treatment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643839"/>
            <a:ext cx="3886200" cy="353312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2400" dirty="0"/>
              <a:t>AA’s Two and Three may be the receiving areas for relocated </a:t>
            </a:r>
            <a:r>
              <a:rPr lang="en-US" sz="2400" dirty="0" smtClean="0"/>
              <a:t>development</a:t>
            </a:r>
          </a:p>
          <a:p>
            <a:r>
              <a:rPr lang="en-US" sz="2400" dirty="0"/>
              <a:t> Develop a plan to assist in ecosystem adaptation, based on the Nat Resource AAA</a:t>
            </a:r>
          </a:p>
          <a:p>
            <a:pPr marL="0" lvl="0" indent="0">
              <a:buNone/>
            </a:pPr>
            <a:r>
              <a:rPr lang="en-US" dirty="0" smtClean="0"/>
              <a:t> 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12000" y="0"/>
            <a:ext cx="4032000" cy="2700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53200" y="375138"/>
            <a:ext cx="773723" cy="10785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99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lling_easement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3" y="860778"/>
            <a:ext cx="4524828" cy="3683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363" y="4717888"/>
            <a:ext cx="372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Gradually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relocate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inland</a:t>
            </a:r>
          </a:p>
        </p:txBody>
      </p:sp>
      <p:pic>
        <p:nvPicPr>
          <p:cNvPr id="10" name="Picture 9" descr="PIC-Habitat-Cleanup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4" y="230482"/>
            <a:ext cx="4275666" cy="28504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41334" y="3174998"/>
            <a:ext cx="2596444" cy="36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Ecosystem restoration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8378" y="5466163"/>
            <a:ext cx="4369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FFFF"/>
                </a:solidFill>
              </a:rPr>
              <a:t>Accommodation and compatibility of the built environment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4" y="3615160"/>
            <a:ext cx="3843524" cy="25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54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9105" y="1702080"/>
            <a:ext cx="4579019" cy="265248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/>
              <a:t>Adaptation Area 1</a:t>
            </a:r>
          </a:p>
          <a:p>
            <a:pPr marL="0" indent="0" algn="ctr">
              <a:buNone/>
            </a:pPr>
            <a:r>
              <a:rPr lang="en-US" sz="3600" dirty="0" smtClean="0"/>
              <a:t>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8037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54461"/>
            <a:ext cx="8631349" cy="69581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Community Resource Adaptation Action Areas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AAA_Overview Ma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18"/>
            <a:ext cx="9144000" cy="546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5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63415" y="48053"/>
            <a:ext cx="8631238" cy="696913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Two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3415" y="779584"/>
            <a:ext cx="4571999" cy="536330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Challenges/Opportunities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Opportunities include redevelopment, ecotourism, and waterfront access. Challenges include potential sea level rise impacts.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779" y="2700000"/>
            <a:ext cx="4004440" cy="265194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25779" y="0"/>
            <a:ext cx="4032000" cy="2700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141410" y="615259"/>
            <a:ext cx="2016369" cy="58615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512763" y="84138"/>
            <a:ext cx="8631237" cy="69532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Two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125779" y="2213326"/>
            <a:ext cx="4032738" cy="395622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Low impact development strategies, cluster development, and design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guidelines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Consider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addition as a TDR receiving area for relocated uses in AA 1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noProof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Consider zoning changes that incentivize water related or dependent uses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3415" y="779584"/>
            <a:ext cx="4571999" cy="536330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Recommendations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Encourage relocation in areas of extreme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 hazard, living shorelines, and removal of dangerous infrastructure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Encourage redevelopment of the waterfront through incentives in areas of lower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hazard. Orient towards CR 40. </a:t>
            </a:r>
            <a:endParaRPr kumimoji="0" lang="en-US" sz="2200" b="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Develop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 a financing and management plan for shoreline restoration and infrastructure removal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Develop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 a visual and physical public waterfront access plan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25779" y="0"/>
            <a:ext cx="4032000" cy="259823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141410" y="615259"/>
            <a:ext cx="2016369" cy="58615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04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1" y="208257"/>
            <a:ext cx="8445500" cy="58423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6530" y="349884"/>
            <a:ext cx="229274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Waterfront Site Design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17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514521" cy="3746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0900" y="2788370"/>
            <a:ext cx="5753100" cy="31552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2802" y="3741771"/>
            <a:ext cx="2294410" cy="719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Lot Design Options for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Cluster Development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70624" y="2331084"/>
            <a:ext cx="3326745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 algn="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Options for single width lot design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9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916"/>
            <a:ext cx="9143999" cy="50215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12959" y="536044"/>
            <a:ext cx="3648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Sea/River Walls and Raised Buildings</a:t>
            </a:r>
          </a:p>
          <a:p>
            <a:r>
              <a:rPr lang="en-US" dirty="0" smtClean="0"/>
              <a:t>(protection and accommodation)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516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31746" name="Picture 2" descr="http://www.lynnhavenrivernow.org/files/Images/Stephans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268013"/>
            <a:ext cx="7162800" cy="535305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04952" y="5689139"/>
            <a:ext cx="223490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Living shoreline design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16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9105" y="1702080"/>
            <a:ext cx="4579019" cy="265248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/>
              <a:t>Adaptation </a:t>
            </a:r>
            <a:r>
              <a:rPr lang="en-US" sz="3600" dirty="0" smtClean="0"/>
              <a:t>Area 2</a:t>
            </a:r>
          </a:p>
          <a:p>
            <a:pPr marL="0" indent="0" algn="ctr">
              <a:buNone/>
            </a:pPr>
            <a:r>
              <a:rPr lang="en-US" sz="3600" dirty="0" smtClean="0"/>
              <a:t>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3605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54461"/>
            <a:ext cx="8631349" cy="69581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Community Resource Adaptation Action Areas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AAA_Overview Ma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18"/>
            <a:ext cx="9144000" cy="546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5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63415" y="779584"/>
            <a:ext cx="4571999" cy="536330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Challenges/Opportunities: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Revitalization and moderate redevelopment, particularly along CR 40.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Recommendations: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Maintain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designation as a TDR receiving area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Remove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 minimum lot size requirements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Allow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for multi-use development in certain areas</a:t>
            </a:r>
          </a:p>
        </p:txBody>
      </p:sp>
      <p:pic>
        <p:nvPicPr>
          <p:cNvPr id="3074" name="Picture 2" descr="C:\Users\Mike\Dropbox\Levy Summer 2013\Final Report\Yankeetown Images\Hwy 40 - Yankeetown\Hwy 40 Yankeetown City Limit Sig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00" y="2313494"/>
            <a:ext cx="4051738" cy="30262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12000" y="-17075"/>
            <a:ext cx="4032000" cy="2700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173844" y="69386"/>
            <a:ext cx="8631238" cy="696913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Three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034611" y="350896"/>
            <a:ext cx="797169" cy="480646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223025" y="82671"/>
            <a:ext cx="8631238" cy="69691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Three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3415" y="779584"/>
            <a:ext cx="4571999" cy="536330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Recommendations: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I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dentify and plan for infrastructure </a:t>
            </a: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improvements needed for new infill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Use low impact development strategies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Create physical and visual connections to SE 193</a:t>
            </a:r>
            <a:r>
              <a:rPr lang="en-US" sz="2800" baseline="30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rd</a:t>
            </a: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Pl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Orient development towards CR 40. </a:t>
            </a: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12000" y="-17075"/>
            <a:ext cx="4032000" cy="2700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034611" y="350896"/>
            <a:ext cx="797169" cy="480646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19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0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3" name="Picture 2" descr="High Springs 0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251200" cy="1983179"/>
          </a:xfrm>
          <a:prstGeom prst="rect">
            <a:avLst/>
          </a:prstGeom>
        </p:spPr>
      </p:pic>
      <p:pic>
        <p:nvPicPr>
          <p:cNvPr id="4" name="Picture 3" descr="Gainesville 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5050"/>
            <a:ext cx="3251200" cy="2438400"/>
          </a:xfrm>
          <a:prstGeom prst="rect">
            <a:avLst/>
          </a:prstGeom>
        </p:spPr>
      </p:pic>
      <p:pic>
        <p:nvPicPr>
          <p:cNvPr id="1026" name="Picture 2" descr="D:\Documents\09 Projects\Bagdad MP\DSC000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24" y="0"/>
            <a:ext cx="5817476" cy="436310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342290" y="4524703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Redevelopment at a lower density and scale, using materials and designs that fit with Yankeetown character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78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855" y="0"/>
            <a:ext cx="3957145" cy="299544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4053" cy="253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638" y="3224048"/>
            <a:ext cx="7035362" cy="26407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6" name="Picture 2" descr="D:\Documents\09 Projects\Bagdad MP\Phase 4\Lighting Samples\st andrews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7670"/>
            <a:ext cx="1939159" cy="3049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4178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9105" y="1702080"/>
            <a:ext cx="4579019" cy="265248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/>
              <a:t>Adaptation </a:t>
            </a:r>
            <a:r>
              <a:rPr lang="en-US" sz="3600" dirty="0" smtClean="0"/>
              <a:t>Area 3</a:t>
            </a:r>
          </a:p>
          <a:p>
            <a:pPr marL="0" indent="0" algn="ctr">
              <a:buNone/>
            </a:pPr>
            <a:r>
              <a:rPr lang="en-US" sz="3600" dirty="0" smtClean="0"/>
              <a:t>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3605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54461"/>
            <a:ext cx="8631349" cy="69581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Community Resource Adaptation Action Areas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AAA_Overview Ma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18"/>
            <a:ext cx="9144000" cy="546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5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54775" y="53911"/>
            <a:ext cx="8631238" cy="696913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Four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11262" y="2203938"/>
            <a:ext cx="4032738" cy="395622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Insert Photo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4775" y="641344"/>
            <a:ext cx="4571999" cy="536330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Challenges/Opportunities: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Adapting to coastal changes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Providing a clear and welcoming entrance while maintaining natural character of the corridor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Recommendations: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New signage and entry design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Multi-use</a:t>
            </a:r>
            <a:r>
              <a:rPr kumimoji="0" lang="en-US" sz="23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 trail that accommodates coastal change, connects to natural areas, and helps direct people into the town core.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Maintain and enhance n</a:t>
            </a:r>
            <a:r>
              <a:rPr lang="en-US" sz="23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atural</a:t>
            </a:r>
            <a:r>
              <a:rPr lang="en-US" sz="2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 and rural character</a:t>
            </a:r>
            <a:endParaRPr kumimoji="0" lang="en-US" sz="23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2" name="Picture 1" descr="未命名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524" y="2635090"/>
            <a:ext cx="4007556" cy="22688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11262" y="0"/>
            <a:ext cx="4032000" cy="27000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2262038">
            <a:off x="6201876" y="138599"/>
            <a:ext cx="762000" cy="5275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12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W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elcome and way-</a:t>
            </a: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finding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signage, Boardwalk </a:t>
            </a: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and multi-use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trail</a:t>
            </a:r>
            <a:endParaRPr 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6" name="Picture 5" descr="rural-with-path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1" y="3663273"/>
            <a:ext cx="4134555" cy="2503284"/>
          </a:xfrm>
          <a:prstGeom prst="rect">
            <a:avLst/>
          </a:prstGeom>
        </p:spPr>
      </p:pic>
      <p:pic>
        <p:nvPicPr>
          <p:cNvPr id="8" name="Picture 7" descr="800px-Chillingham_vill_sig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52" y="1001889"/>
            <a:ext cx="4191003" cy="2807972"/>
          </a:xfrm>
          <a:prstGeom prst="rect">
            <a:avLst/>
          </a:prstGeom>
        </p:spPr>
      </p:pic>
      <p:pic>
        <p:nvPicPr>
          <p:cNvPr id="9" name="Picture 8" descr="wayfindingsigns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56" y="987781"/>
            <a:ext cx="1800337" cy="2187222"/>
          </a:xfrm>
          <a:prstGeom prst="rect">
            <a:avLst/>
          </a:prstGeom>
        </p:spPr>
      </p:pic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39" y="3167945"/>
            <a:ext cx="3998149" cy="29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67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9105" y="1702080"/>
            <a:ext cx="4579019" cy="265248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/>
              <a:t>Adaptation </a:t>
            </a:r>
            <a:r>
              <a:rPr lang="en-US" sz="3600" dirty="0" smtClean="0"/>
              <a:t>Area 4</a:t>
            </a:r>
          </a:p>
          <a:p>
            <a:pPr marL="0" indent="0" algn="ctr">
              <a:buNone/>
            </a:pPr>
            <a:r>
              <a:rPr lang="en-US" sz="3600" dirty="0" smtClean="0"/>
              <a:t>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360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54461"/>
            <a:ext cx="8631349" cy="69581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Community Resource Adaptation Action Areas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AAA_Overview Ma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18"/>
            <a:ext cx="9144000" cy="546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5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63415" y="82671"/>
            <a:ext cx="8631238" cy="696913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Five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11262" y="2203938"/>
            <a:ext cx="4032738" cy="395622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Insert Photo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63415" y="779584"/>
            <a:ext cx="4571999" cy="536330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Challenges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/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Opportunities: Economic development, accommodate future growth.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Recommendations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Corridor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 Plan for CR 40 and US 19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Physical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</a:rPr>
              <a:t> and visual connections to AA 2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 redevelopment plan to address social, economic, and infrastructure revitalization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Low impact development strategies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12000" y="0"/>
            <a:ext cx="4032000" cy="2700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8277" y="234462"/>
            <a:ext cx="926123" cy="70338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53715" y="3153600"/>
            <a:ext cx="3990285" cy="29803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/>
          <a:srcRect t="24855"/>
          <a:stretch/>
        </p:blipFill>
        <p:spPr>
          <a:xfrm>
            <a:off x="5408428" y="2465254"/>
            <a:ext cx="2519120" cy="1419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4" name="Picture 3" descr="EustisFL_we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007" y="231300"/>
            <a:ext cx="3668680" cy="2473339"/>
          </a:xfrm>
          <a:prstGeom prst="rect">
            <a:avLst/>
          </a:prstGeom>
        </p:spPr>
      </p:pic>
      <p:pic>
        <p:nvPicPr>
          <p:cNvPr id="5" name="Picture 4" descr="flmainstreetlogo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8" y="233280"/>
            <a:ext cx="1060549" cy="1277140"/>
          </a:xfrm>
          <a:prstGeom prst="rect">
            <a:avLst/>
          </a:prstGeom>
        </p:spPr>
      </p:pic>
      <p:pic>
        <p:nvPicPr>
          <p:cNvPr id="6" name="Picture 5" descr="ftl0611_small-towns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838" y="0"/>
            <a:ext cx="2219544" cy="3325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712" y="3326400"/>
            <a:ext cx="3388769" cy="25311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81218" y="4224960"/>
            <a:ext cx="2301953" cy="17193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45373" y="3608350"/>
            <a:ext cx="2664255" cy="1989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7599" y="2796703"/>
            <a:ext cx="3958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Curb appeal, assets, identity and values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7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3" name="Picture 2" descr="Missing+Middle+Housing+Types+Dia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33" y="2429230"/>
            <a:ext cx="8611519" cy="30398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0022" y="1870929"/>
            <a:ext cx="3958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Alternative housing types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9105" y="1702080"/>
            <a:ext cx="4579019" cy="265248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/>
              <a:t>Adaptation </a:t>
            </a:r>
            <a:r>
              <a:rPr lang="en-US" sz="3600" dirty="0" smtClean="0"/>
              <a:t>Area 5</a:t>
            </a:r>
          </a:p>
          <a:p>
            <a:pPr marL="0" indent="0" algn="ctr">
              <a:buNone/>
            </a:pPr>
            <a:r>
              <a:rPr lang="en-US" sz="3600" dirty="0" smtClean="0"/>
              <a:t>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360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54461"/>
            <a:ext cx="8631349" cy="69581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Community Resource Adaptation Action Areas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AAA_Overview Ma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18"/>
            <a:ext cx="9144000" cy="546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5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63415" y="113484"/>
            <a:ext cx="8631238" cy="696913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Adaptation Area Six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 descr="AA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262" y="0"/>
            <a:ext cx="4032738" cy="2059553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111262" y="2203938"/>
            <a:ext cx="4032738" cy="395622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63415" y="779584"/>
            <a:ext cx="4571999" cy="5363308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Challenges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/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Opportunities: Corridor design,  redevelopment, economic and social revitalization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Recommendations: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Corridor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 Plan for CR 40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 redevelopment plan to address social, economic, and infrastructure revitalization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Low impact development strategies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17074" r="12884" b="-14285"/>
          <a:stretch/>
        </p:blipFill>
        <p:spPr>
          <a:xfrm>
            <a:off x="5112000" y="0"/>
            <a:ext cx="4032000" cy="2700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499231" y="316524"/>
            <a:ext cx="644769" cy="70338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irt road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151" y="2903040"/>
            <a:ext cx="4026209" cy="24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4" name="Picture 3" descr="Pocket+Neighborhoo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94" y="3012682"/>
            <a:ext cx="2997962" cy="2249817"/>
          </a:xfrm>
          <a:prstGeom prst="rect">
            <a:avLst/>
          </a:prstGeom>
        </p:spPr>
      </p:pic>
      <p:pic>
        <p:nvPicPr>
          <p:cNvPr id="6" name="Picture 5" descr="Leader_3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51" y="207360"/>
            <a:ext cx="2945798" cy="1359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38959" y="1633690"/>
            <a:ext cx="3651252" cy="2053829"/>
          </a:xfrm>
          <a:prstGeom prst="rect">
            <a:avLst/>
          </a:prstGeom>
        </p:spPr>
      </p:pic>
      <p:pic>
        <p:nvPicPr>
          <p:cNvPr id="5" name="Picture 4" descr="Sammamish_Community_Center_Main_575_323_c1_center_center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581" y="216000"/>
            <a:ext cx="3484215" cy="19572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144" y="1094623"/>
            <a:ext cx="2237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Community, youth, connections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552" y="5238703"/>
            <a:ext cx="223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Pocket neighborhoods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70863" y="4052160"/>
            <a:ext cx="2940179" cy="1969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24254" y="4556143"/>
            <a:ext cx="223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Scenic highway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7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9105" y="1702080"/>
            <a:ext cx="4579019" cy="265248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/>
              <a:t>Adaptation </a:t>
            </a:r>
            <a:r>
              <a:rPr lang="en-US" sz="3600" dirty="0" smtClean="0"/>
              <a:t>Area 6</a:t>
            </a:r>
          </a:p>
          <a:p>
            <a:pPr marL="0" indent="0" algn="ctr">
              <a:buNone/>
            </a:pPr>
            <a:r>
              <a:rPr lang="en-US" sz="3600" dirty="0" smtClean="0"/>
              <a:t>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360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Water Resource Adaptation Strategies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Challenges: </a:t>
            </a:r>
          </a:p>
          <a:p>
            <a:pPr lvl="1"/>
            <a:r>
              <a:rPr lang="en-US" dirty="0" smtClean="0"/>
              <a:t>Current </a:t>
            </a:r>
            <a:r>
              <a:rPr lang="en-US" dirty="0"/>
              <a:t>wastewater &amp; sewage treatment infrastructure </a:t>
            </a:r>
            <a:r>
              <a:rPr lang="en-US" dirty="0" smtClean="0"/>
              <a:t>may become untenable </a:t>
            </a:r>
            <a:r>
              <a:rPr lang="en-US" dirty="0"/>
              <a:t>w/ coastal </a:t>
            </a:r>
            <a:r>
              <a:rPr lang="en-US" dirty="0" smtClean="0"/>
              <a:t>change</a:t>
            </a:r>
          </a:p>
          <a:p>
            <a:pPr lvl="2"/>
            <a:r>
              <a:rPr lang="en-US" dirty="0"/>
              <a:t>increased flooding can have negative impacts to water quality as drainage fields become increasingly saturated </a:t>
            </a:r>
          </a:p>
          <a:p>
            <a:pPr lvl="1"/>
            <a:r>
              <a:rPr lang="en-US" dirty="0" smtClean="0">
                <a:sym typeface="Wingdings"/>
              </a:rPr>
              <a:t>Coastal change impacts will require a spatial adjustment in the community (Adaptation Area 1)</a:t>
            </a:r>
          </a:p>
          <a:p>
            <a:pPr lvl="2"/>
            <a:r>
              <a:rPr lang="en-US" dirty="0" smtClean="0">
                <a:sym typeface="Wingdings"/>
              </a:rPr>
              <a:t>Existing decentralized sewage systems can’t handle changes in the community’s spatial arrangement (infill in developed areas)</a:t>
            </a:r>
          </a:p>
          <a:p>
            <a:pPr lvl="1"/>
            <a:r>
              <a:rPr lang="en-US" dirty="0" smtClean="0"/>
              <a:t>Wastewater </a:t>
            </a:r>
            <a:r>
              <a:rPr lang="en-US" dirty="0"/>
              <a:t>and sewage treatment systems </a:t>
            </a:r>
            <a:r>
              <a:rPr lang="en-US" dirty="0" smtClean="0"/>
              <a:t>in the area are </a:t>
            </a:r>
            <a:r>
              <a:rPr lang="en-US" dirty="0"/>
              <a:t>highly constrained by the area’s soil types and the high water </a:t>
            </a:r>
            <a:r>
              <a:rPr lang="en-US" dirty="0" smtClean="0"/>
              <a:t>table</a:t>
            </a:r>
          </a:p>
          <a:p>
            <a:pPr lvl="1"/>
            <a:r>
              <a:rPr lang="en-US" dirty="0" smtClean="0"/>
              <a:t>Water supply may become increasingly vulnerable to saltwater intrusion in the future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Water Resource Adaptation Strategies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Recommendations: </a:t>
            </a:r>
          </a:p>
          <a:p>
            <a:pPr lvl="1"/>
            <a:r>
              <a:rPr lang="en-US" dirty="0" smtClean="0"/>
              <a:t>Further study on the impacts of coastal change on wastewater and sewage systems and water supply for the area</a:t>
            </a:r>
          </a:p>
          <a:p>
            <a:pPr lvl="1"/>
            <a:r>
              <a:rPr lang="en-US" dirty="0" smtClean="0"/>
              <a:t>Look at where decentralized cluster systems and advanced treatment technologies can be used to accommodate clustering and infill development to accommodate adaptation</a:t>
            </a:r>
          </a:p>
          <a:p>
            <a:pPr lvl="1"/>
            <a:r>
              <a:rPr lang="en-US" dirty="0" smtClean="0"/>
              <a:t>Identify areas where central sewer is appropriate (areas with unsuitable soils for decentralized systems, or where increased density is desired)</a:t>
            </a:r>
          </a:p>
          <a:p>
            <a:pPr lvl="1"/>
            <a:r>
              <a:rPr lang="en-US" dirty="0" smtClean="0"/>
              <a:t>Develop a plan/program for phasing in newer wastewater and sewage treatment systems and septic removal in adaptation areas  </a:t>
            </a:r>
          </a:p>
          <a:p>
            <a:pPr lvl="1"/>
            <a:r>
              <a:rPr lang="en-US" dirty="0" smtClean="0"/>
              <a:t>Water Supply  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ry to maintain groundwater recharge and ecosystem services where new development occurs through Low Impact Development strategies</a:t>
            </a:r>
          </a:p>
          <a:p>
            <a:pPr lvl="2"/>
            <a:r>
              <a:rPr lang="en-US" dirty="0" smtClean="0"/>
              <a:t>Be cognizant of saltwater intrusion when siting new wells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87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9573" y="54461"/>
            <a:ext cx="8631349" cy="69581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Community Resource Adaptation Action Areas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AAA_Overview Ma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18"/>
            <a:ext cx="9144000" cy="546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74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9105" y="1702080"/>
            <a:ext cx="4579019" cy="265248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/>
              <a:t>Water and Wastewater</a:t>
            </a:r>
          </a:p>
          <a:p>
            <a:pPr marL="0" indent="0" algn="ctr">
              <a:buNone/>
            </a:pPr>
            <a:r>
              <a:rPr lang="en-US" sz="3600" dirty="0" smtClean="0"/>
              <a:t>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36059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266700" y="181130"/>
            <a:ext cx="8631238" cy="695325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Broad Recommendations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66700" y="781049"/>
            <a:ext cx="8877300" cy="5343525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Approaches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Holistic, multi-pronged approach to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redevelpoment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 while addressing coastal change incrementally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Targeted investment/de-investment and a broad range of policies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Partnerships with State, County, and local governments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Enhance functional connections with Citrus County (land and water transportation, economic, social)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Integration of natural and built environment priorities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266700" y="203433"/>
            <a:ext cx="8631238" cy="695325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Broad Recommendations</a:t>
            </a:r>
            <a:endParaRPr lang="en-US" sz="40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66700" y="781049"/>
            <a:ext cx="8877300" cy="5343525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Recommendations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Performance guidelines- to ensure that new development is compatible with local goals (infrastructure compatibility, public amenity/economic benefits).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D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esign guidelines in keeping with existing/desired community character in all Action Areas.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Low impact development strategies for new development in all Action Areas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Separate Corridor Plans for US 19 and CR 40 addressing redevelopment and pedestrian accessibility.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Infrastructure Plan to address coastal change impacts to utilities. This should include long term investment/de-investment plans, relocation plans, and be flexible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 Post-disaster Redevelopment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Plan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A Relocation Plan that outlines incentives for development relocation from hazardous areas.</a:t>
            </a:r>
          </a:p>
        </p:txBody>
      </p:sp>
    </p:spTree>
    <p:extLst>
      <p:ext uri="{BB962C8B-B14F-4D97-AF65-F5344CB8AC3E}">
        <p14:creationId xmlns:p14="http://schemas.microsoft.com/office/powerpoint/2010/main" val="147453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73" y="136522"/>
            <a:ext cx="8648299" cy="6936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Closing Remarks and Next Steps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2991" y="2967335"/>
            <a:ext cx="57980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ChangingLevyCoast.org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8968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14458</TotalTime>
  <Words>2032</Words>
  <Application>Microsoft Macintosh PowerPoint</Application>
  <PresentationFormat>On-screen Show (4:3)</PresentationFormat>
  <Paragraphs>309</Paragraphs>
  <Slides>55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 Adaptive Strategies Workshop 2  Planning for Coastal Change in Levy County    August 15, 2013 Yankeetown-Inglis </vt:lpstr>
      <vt:lpstr>Welcome and Workshop Goals</vt:lpstr>
      <vt:lpstr>Study Area</vt:lpstr>
      <vt:lpstr>Workshop Agenda</vt:lpstr>
      <vt:lpstr>Project Update</vt:lpstr>
      <vt:lpstr>Past Sea Level Rise in Levy County</vt:lpstr>
      <vt:lpstr>Coastal Change and Impacts of Sea Level Rise</vt:lpstr>
      <vt:lpstr>Sea Level Rise Projections for Levy County</vt:lpstr>
      <vt:lpstr>Sea Level Affecting Marshes Model (SLAMM)</vt:lpstr>
      <vt:lpstr>Areas Likely to Change by Year 2100</vt:lpstr>
      <vt:lpstr> Why We’re Here</vt:lpstr>
      <vt:lpstr>Coastal Change Oral History Video</vt:lpstr>
      <vt:lpstr>Adaptive Strategy Recommendations</vt:lpstr>
      <vt:lpstr>Yankeetown-Inglis Design Approach</vt:lpstr>
      <vt:lpstr>Public Input Workshop 1</vt:lpstr>
      <vt:lpstr>Community Resource Adaptation Action Areas</vt:lpstr>
      <vt:lpstr>Natural Resource Adaptation Action Area</vt:lpstr>
      <vt:lpstr>Adaptation Area One</vt:lpstr>
      <vt:lpstr>Adaptation Area One</vt:lpstr>
      <vt:lpstr>PowerPoint Presentation</vt:lpstr>
      <vt:lpstr>PowerPoint Presentation</vt:lpstr>
      <vt:lpstr>Community Resource Adaptation Action Areas</vt:lpstr>
      <vt:lpstr>Adaptation Area Two</vt:lpstr>
      <vt:lpstr>Adaptation Area Two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Community Resource Adaptation Action Areas</vt:lpstr>
      <vt:lpstr>Adaptation Area Three</vt:lpstr>
      <vt:lpstr>Adaptation Area Three</vt:lpstr>
      <vt:lpstr>PowerPoint Presentation</vt:lpstr>
      <vt:lpstr>PowerPoint Presentation</vt:lpstr>
      <vt:lpstr>PowerPoint Presentation</vt:lpstr>
      <vt:lpstr>Community Resource Adaptation Action Areas</vt:lpstr>
      <vt:lpstr>Adaptation Area Four</vt:lpstr>
      <vt:lpstr>PowerPoint Presentation</vt:lpstr>
      <vt:lpstr>PowerPoint Presentation</vt:lpstr>
      <vt:lpstr>Community Resource Adaptation Action Areas</vt:lpstr>
      <vt:lpstr>Adaptation Area Five</vt:lpstr>
      <vt:lpstr>PowerPoint Presentation</vt:lpstr>
      <vt:lpstr>PowerPoint Presentation</vt:lpstr>
      <vt:lpstr>PowerPoint Presentation</vt:lpstr>
      <vt:lpstr>Community Resource Adaptation Action Areas</vt:lpstr>
      <vt:lpstr>Adaptation Area Six</vt:lpstr>
      <vt:lpstr>PowerPoint Presentation</vt:lpstr>
      <vt:lpstr>PowerPoint Presentation</vt:lpstr>
      <vt:lpstr>Water Resource Adaptation Strategies</vt:lpstr>
      <vt:lpstr>Water Resource Adaptation Strategies</vt:lpstr>
      <vt:lpstr>Community Resource Adaptation Action Areas</vt:lpstr>
      <vt:lpstr>PowerPoint Presentation</vt:lpstr>
      <vt:lpstr>Broad Recommendations</vt:lpstr>
      <vt:lpstr>Broad Recommendations</vt:lpstr>
      <vt:lpstr>Closing Remarks and 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Allen Reiss</dc:creator>
  <cp:lastModifiedBy>Kathryn Frank</cp:lastModifiedBy>
  <cp:revision>323</cp:revision>
  <dcterms:created xsi:type="dcterms:W3CDTF">2013-02-19T19:06:13Z</dcterms:created>
  <dcterms:modified xsi:type="dcterms:W3CDTF">2013-08-18T14:55:16Z</dcterms:modified>
</cp:coreProperties>
</file>