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402" r:id="rId3"/>
    <p:sldId id="281" r:id="rId4"/>
    <p:sldId id="258" r:id="rId5"/>
    <p:sldId id="404" r:id="rId6"/>
    <p:sldId id="424" r:id="rId7"/>
    <p:sldId id="384" r:id="rId8"/>
    <p:sldId id="422" r:id="rId9"/>
    <p:sldId id="423" r:id="rId10"/>
    <p:sldId id="416" r:id="rId11"/>
    <p:sldId id="419" r:id="rId12"/>
    <p:sldId id="420" r:id="rId13"/>
    <p:sldId id="412" r:id="rId14"/>
    <p:sldId id="295" r:id="rId15"/>
    <p:sldId id="372" r:id="rId16"/>
    <p:sldId id="401" r:id="rId17"/>
    <p:sldId id="417" r:id="rId18"/>
    <p:sldId id="406" r:id="rId19"/>
    <p:sldId id="425" r:id="rId20"/>
    <p:sldId id="407" r:id="rId21"/>
    <p:sldId id="411" r:id="rId22"/>
    <p:sldId id="415" r:id="rId23"/>
    <p:sldId id="418" r:id="rId24"/>
    <p:sldId id="41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an Reiss" initials="" lastIdx="4" clrIdx="0"/>
  <p:cmAuthor id="1" name="Volk,Michael Ives" initials="VI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445" autoAdjust="0"/>
    <p:restoredTop sz="95915" autoAdjust="0"/>
  </p:normalViewPr>
  <p:slideViewPr>
    <p:cSldViewPr snapToGrid="0">
      <p:cViewPr>
        <p:scale>
          <a:sx n="50" d="100"/>
          <a:sy n="50" d="100"/>
        </p:scale>
        <p:origin x="-1638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F92D0-FAD9-4571-BC15-E643A45892C7}" type="datetimeFigureOut">
              <a:rPr lang="en-US" smtClean="0"/>
              <a:t>11/14/2013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69CBC-D446-4564-8A08-0E37EDA1E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588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DD7E4-EA32-4CB8-820F-1B642C6526B9}" type="datetimeFigureOut">
              <a:rPr lang="en-US" smtClean="0"/>
              <a:pPr/>
              <a:t>11/14/2013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CF09A-DB9A-4A3F-BA01-135363FB4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16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60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15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25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be updated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78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857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F09A-DB9A-4A3F-BA01-135363FB4D6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857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solidFill>
            <a:schemeClr val="accent1">
              <a:lumMod val="50000"/>
              <a:alpha val="75000"/>
            </a:schemeClr>
          </a:solidFill>
        </p:spPr>
        <p:txBody>
          <a:bodyPr anchor="b"/>
          <a:lstStyle>
            <a:lvl1pPr algn="ctr">
              <a:defRPr sz="600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6AF2-7E07-4332-BE5A-B38116CAD6A8}" type="datetime1">
              <a:rPr lang="en-US" smtClean="0"/>
              <a:pPr/>
              <a:t>11/14/2013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9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4" y="136522"/>
            <a:ext cx="7886700" cy="693658"/>
          </a:xfrm>
        </p:spPr>
        <p:txBody>
          <a:bodyPr lIns="0" tIns="0" rIns="274320" bIns="91440" anchor="t" anchorCtr="0"/>
          <a:lstStyle>
            <a:lvl1pPr>
              <a:defRPr>
                <a:ln w="2540">
                  <a:noFill/>
                </a:ln>
                <a:solidFill>
                  <a:srgbClr val="002060"/>
                </a:solidFill>
                <a:latin typeface="Tw Cen MT" panose="020B06020201040206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3886"/>
            <a:ext cx="9144000" cy="4996280"/>
          </a:xfrm>
          <a:solidFill>
            <a:schemeClr val="accent1">
              <a:lumMod val="50000"/>
              <a:alpha val="75000"/>
            </a:schemeClr>
          </a:solidFill>
          <a:effectLst/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defRPr>
            </a:lvl1pPr>
            <a:lvl2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defRPr>
            </a:lvl2pPr>
            <a:lvl3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defRPr>
            </a:lvl3pPr>
            <a:lvl4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defRPr>
            </a:lvl4pPr>
            <a:lvl5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95F7-8AC9-41C3-A866-771E8B2C88EC}" type="datetime1">
              <a:rPr lang="en-US" smtClean="0"/>
              <a:pPr/>
              <a:t>11/14/2013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1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19345"/>
            <a:ext cx="8915400" cy="914400"/>
          </a:xfr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txBody>
          <a:bodyPr anchor="ctr" anchorCtr="0">
            <a:normAutofit/>
          </a:bodyPr>
          <a:lstStyle>
            <a:lvl1pPr algn="r">
              <a:defRPr sz="440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B373-B60F-40FB-AC64-37E8DBA7D672}" type="datetime1">
              <a:rPr lang="en-US" smtClean="0"/>
              <a:pPr/>
              <a:t>11/14/2013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0350" y="4433645"/>
            <a:ext cx="685800" cy="685800"/>
          </a:xfrm>
          <a:prstGeom prst="rect">
            <a:avLst/>
          </a:prstGeom>
          <a:solidFill>
            <a:schemeClr val="accent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 flipV="1">
            <a:off x="1206500" y="4341394"/>
            <a:ext cx="0" cy="877949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35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1D0BA-BC86-4F11-8760-09B12A289E4D}" type="datetime1">
              <a:rPr lang="en-US" smtClean="0"/>
              <a:pPr/>
              <a:t>11/14/2013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05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DED41-BAAB-4E2D-9371-CAB8228D371F}" type="datetime1">
              <a:rPr lang="en-US" smtClean="0"/>
              <a:pPr/>
              <a:t>11/14/2013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42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BDAD0-F52E-4F54-9548-06D2F63CB4C1}" type="datetime1">
              <a:rPr lang="en-US" smtClean="0"/>
              <a:pPr/>
              <a:t>11/14/2013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16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811EF-322A-4F6F-B95C-A2165D6C72AC}" type="datetime1">
              <a:rPr lang="en-US" smtClean="0"/>
              <a:pPr/>
              <a:t>11/14/2013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2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5512-B0CD-4D66-A419-27791081E873}" type="datetime1">
              <a:rPr lang="en-US" smtClean="0"/>
              <a:pPr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173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3C49-77B6-43BC-9253-86C1EEC04D11}" type="datetime1">
              <a:rPr lang="en-US" smtClean="0"/>
              <a:pPr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53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F3ED-0DCD-41C6-BB05-A402A0FF2045}" type="datetime1">
              <a:rPr lang="en-US" smtClean="0"/>
              <a:pPr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68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520E-5DAC-4DAE-89EA-18F037F602FE}" type="datetime1">
              <a:rPr lang="en-US" smtClean="0"/>
              <a:pPr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February 27,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08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6939213" cy="7982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974558"/>
            <a:ext cx="9144000" cy="5202405"/>
          </a:xfrm>
          <a:prstGeom prst="rect">
            <a:avLst/>
          </a:prstGeom>
          <a:solidFill>
            <a:schemeClr val="accent1">
              <a:lumMod val="50000"/>
              <a:alpha val="7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19B76-EC16-437D-A6CD-D0C7594BB322}" type="datetime1">
              <a:rPr lang="en-US" smtClean="0"/>
              <a:pPr/>
              <a:t>11/14/2013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B3342-1EA1-493A-B039-34986F2E3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0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Tw Cen MT" panose="020B06020201040206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Tw Cen MT" panose="020B06020201040206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Tw Cen MT" panose="020B06020201040206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Tw Cen MT" panose="020B06020201040206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Tw Cen MT" panose="020B06020201040206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Tw Cen MT" panose="020B06020201040206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2224" y="1830917"/>
            <a:ext cx="5679553" cy="4341281"/>
          </a:xfrm>
          <a:solidFill>
            <a:schemeClr val="accent1">
              <a:lumMod val="50000"/>
              <a:alpha val="61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9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  <a:t/>
            </a:r>
            <a:br>
              <a:rPr lang="en-US" sz="49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en-US" sz="4900" b="1" dirty="0" smtClean="0">
                <a:ln>
                  <a:solidFill>
                    <a:schemeClr val="tx1"/>
                  </a:solidFill>
                </a:ln>
                <a:latin typeface="Segoe Print" panose="02000600000000000000" pitchFamily="2" charset="0"/>
              </a:rPr>
              <a:t>Levy County Coastal Change</a:t>
            </a:r>
            <a:br>
              <a:rPr lang="en-US" sz="4900" b="1" dirty="0" smtClean="0">
                <a:ln>
                  <a:solidFill>
                    <a:schemeClr val="tx1"/>
                  </a:solidFill>
                </a:ln>
                <a:latin typeface="Segoe Print" panose="02000600000000000000" pitchFamily="2" charset="0"/>
              </a:rPr>
            </a:br>
            <a:r>
              <a:rPr lang="en-US" sz="4900" b="1" dirty="0" smtClean="0">
                <a:ln>
                  <a:solidFill>
                    <a:schemeClr val="tx1"/>
                  </a:solidFill>
                </a:ln>
                <a:latin typeface="Segoe Print" panose="02000600000000000000" pitchFamily="2" charset="0"/>
              </a:rPr>
              <a:t>Art Project</a:t>
            </a:r>
            <a:r>
              <a:rPr lang="en-US" sz="4900" dirty="0" smtClean="0">
                <a:ln>
                  <a:solidFill>
                    <a:schemeClr val="tx1"/>
                  </a:solidFill>
                </a:ln>
              </a:rPr>
              <a:t/>
            </a:r>
            <a:br>
              <a:rPr lang="en-US" sz="4900" dirty="0" smtClean="0">
                <a:ln>
                  <a:solidFill>
                    <a:schemeClr val="tx1"/>
                  </a:solidFill>
                </a:ln>
              </a:rPr>
            </a:br>
            <a:r>
              <a:rPr 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  <a:t/>
            </a:r>
            <a:br>
              <a:rPr lang="en-US" sz="1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en-US" sz="2400" i="1" dirty="0" smtClean="0">
                <a:ln>
                  <a:noFill/>
                </a:ln>
                <a:solidFill>
                  <a:schemeClr val="bg1"/>
                </a:solidFill>
                <a:latin typeface="Segoe Script" panose="020B0504020000000003" pitchFamily="34" charset="0"/>
              </a:rPr>
              <a:t>Expressing Change in Levy County</a:t>
            </a:r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  <a:t/>
            </a:r>
            <a:b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  <a:t/>
            </a:r>
            <a:b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en-US" sz="2000" dirty="0">
                <a:ln>
                  <a:solidFill>
                    <a:schemeClr val="tx1"/>
                  </a:solidFill>
                </a:ln>
                <a:effectLst>
                  <a:outerShdw blurRad="50800" dist="50800" dir="1500000" algn="ctr" rotWithShape="0">
                    <a:schemeClr val="tx1"/>
                  </a:outerShdw>
                </a:effectLst>
              </a:rPr>
              <a:t/>
            </a:r>
            <a:br>
              <a:rPr lang="en-US" sz="2000" dirty="0">
                <a:ln>
                  <a:solidFill>
                    <a:schemeClr val="tx1"/>
                  </a:solidFill>
                </a:ln>
                <a:effectLst>
                  <a:outerShdw blurRad="50800" dist="50800" dir="1500000" algn="ctr" rotWithShape="0">
                    <a:schemeClr val="tx1"/>
                  </a:outerShdw>
                </a:effectLst>
              </a:rPr>
            </a:br>
            <a:r>
              <a:rPr lang="en-US" sz="18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50800" dist="50800" dir="1200000" algn="ctr" rotWithShape="0">
                    <a:schemeClr val="tx1"/>
                  </a:outerShdw>
                </a:effectLst>
                <a:latin typeface="Tw Cen MT" panose="020B0602020104020603" pitchFamily="34" charset="0"/>
              </a:rPr>
              <a:t/>
            </a:r>
            <a:br>
              <a:rPr lang="en-US" sz="18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50800" dist="50800" dir="1200000" algn="ctr" rotWithShape="0">
                    <a:schemeClr val="tx1"/>
                  </a:outerShdw>
                </a:effectLst>
                <a:latin typeface="Tw Cen MT" panose="020B0602020104020603" pitchFamily="34" charset="0"/>
              </a:rPr>
            </a:br>
            <a:r>
              <a:rPr lang="en-US" sz="1800" dirty="0" smtClean="0">
                <a:ln w="3175">
                  <a:noFill/>
                </a:ln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November 15, 2013</a:t>
            </a:r>
            <a:br>
              <a:rPr lang="en-US" sz="1800" dirty="0" smtClean="0">
                <a:ln w="3175">
                  <a:noFill/>
                </a:ln>
                <a:effectLst>
                  <a:outerShdw blurRad="50800" dist="50800" dir="1200000" algn="ctr" rotWithShape="0">
                    <a:schemeClr val="tx1"/>
                  </a:outerShdw>
                </a:effectLst>
              </a:rPr>
            </a:br>
            <a:r>
              <a:rPr lang="en-US" sz="1800" dirty="0" smtClean="0">
                <a:ln w="3175">
                  <a:noFill/>
                </a:ln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Cedar Key Arts Center</a:t>
            </a:r>
            <a:r>
              <a:rPr lang="en-US" sz="1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50800" dir="1500000" algn="ctr" rotWithShape="0">
                    <a:schemeClr val="tx1"/>
                  </a:outerShdw>
                </a:effectLst>
                <a:latin typeface="Tw Cen MT" panose="020B0602020104020603" pitchFamily="34" charset="0"/>
              </a:rPr>
              <a:t/>
            </a:r>
            <a:br>
              <a:rPr lang="en-US" sz="1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50800" dir="1500000" algn="ctr" rotWithShape="0">
                    <a:schemeClr val="tx1"/>
                  </a:outerShdw>
                </a:effectLst>
                <a:latin typeface="Tw Cen MT" panose="020B0602020104020603" pitchFamily="34" charset="0"/>
              </a:rPr>
            </a:br>
            <a:endParaRPr lang="en-US" sz="1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50800" dist="50800" dir="1500000" algn="ctr" rotWithShape="0">
                  <a:schemeClr val="tx1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2456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0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4" y="273002"/>
            <a:ext cx="8924426" cy="6936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  <a:latin typeface="Segoe Script" panose="020B0504020000000003" pitchFamily="34" charset="0"/>
              </a:rPr>
              <a:t>Expressing Change</a:t>
            </a:r>
            <a:endParaRPr lang="en-US" dirty="0">
              <a:latin typeface="Segoe Script" panose="020B05040200000000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91821"/>
            <a:ext cx="9144000" cy="5099429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zh-CN" sz="2400" dirty="0" smtClean="0"/>
              <a:t>Goal: </a:t>
            </a:r>
            <a:r>
              <a:rPr lang="en-US" altLang="zh-CN" sz="2400" dirty="0" smtClean="0"/>
              <a:t> </a:t>
            </a:r>
            <a:r>
              <a:rPr lang="en-US" altLang="zh-CN" sz="2400" dirty="0" smtClean="0"/>
              <a:t>To creatively express the challenges and opportunities of the changing coast in Levy County</a:t>
            </a:r>
          </a:p>
          <a:p>
            <a:pPr lvl="0">
              <a:defRPr/>
            </a:pPr>
            <a:r>
              <a:rPr lang="en-US" altLang="zh-CN" sz="2400" dirty="0" smtClean="0"/>
              <a:t>Approaches can vary: </a:t>
            </a:r>
          </a:p>
          <a:p>
            <a:pPr lvl="1">
              <a:defRPr/>
            </a:pPr>
            <a:r>
              <a:rPr lang="en-US" dirty="0" smtClean="0"/>
              <a:t>Raising awareness</a:t>
            </a:r>
          </a:p>
          <a:p>
            <a:pPr lvl="2">
              <a:defRPr/>
            </a:pPr>
            <a:r>
              <a:rPr lang="en-US" dirty="0" smtClean="0"/>
              <a:t>Broad or narrow topics like salt water intrusion, the Suwanee, the seafood industry, collaging maps, biographical/place sketches</a:t>
            </a:r>
          </a:p>
          <a:p>
            <a:pPr lvl="2">
              <a:defRPr/>
            </a:pPr>
            <a:r>
              <a:rPr lang="en-US" dirty="0" smtClean="0"/>
              <a:t>Social/economic/ecological aspects</a:t>
            </a:r>
          </a:p>
          <a:p>
            <a:pPr lvl="1">
              <a:defRPr/>
            </a:pPr>
            <a:r>
              <a:rPr lang="en-US" dirty="0" smtClean="0"/>
              <a:t>Creating a vision</a:t>
            </a:r>
          </a:p>
          <a:p>
            <a:pPr lvl="2">
              <a:defRPr/>
            </a:pPr>
            <a:r>
              <a:rPr lang="en-US" dirty="0" smtClean="0"/>
              <a:t>What nature might create, what people might create…</a:t>
            </a:r>
          </a:p>
          <a:p>
            <a:pPr lvl="2">
              <a:defRPr/>
            </a:pPr>
            <a:r>
              <a:rPr lang="en-US" dirty="0" smtClean="0"/>
              <a:t>Alternative perspectives</a:t>
            </a:r>
          </a:p>
          <a:p>
            <a:pPr lvl="1">
              <a:defRPr/>
            </a:pPr>
            <a:r>
              <a:rPr lang="en-US" dirty="0" smtClean="0"/>
              <a:t>Tapping into the emotions of change:</a:t>
            </a:r>
          </a:p>
          <a:p>
            <a:pPr lvl="2">
              <a:defRPr/>
            </a:pPr>
            <a:r>
              <a:rPr lang="en-US" dirty="0" smtClean="0"/>
              <a:t>hope, loss, uncertainty, resilience, interdependence</a:t>
            </a:r>
            <a:r>
              <a:rPr lang="en-US" dirty="0" smtClean="0"/>
              <a:t>…</a:t>
            </a:r>
          </a:p>
          <a:p>
            <a:pPr lvl="1">
              <a:defRPr/>
            </a:pPr>
            <a:r>
              <a:rPr lang="en-US" dirty="0" smtClean="0"/>
              <a:t>Themes of change over time, losses versus opportunities, human &amp; nature relationship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73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Segoe Script" panose="020B0504020000000003" pitchFamily="34" charset="0"/>
              </a:rPr>
              <a:t>Excursion Agenda</a:t>
            </a:r>
            <a:endParaRPr lang="en-US" dirty="0">
              <a:latin typeface="Segoe Script" panose="020B0504020000000003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10am </a:t>
            </a:r>
            <a:r>
              <a:rPr lang="en-US" dirty="0" smtClean="0"/>
              <a:t>Welcome &amp; Discussion</a:t>
            </a:r>
            <a:endParaRPr lang="en-US" dirty="0" smtClean="0"/>
          </a:p>
          <a:p>
            <a:r>
              <a:rPr lang="en-US" dirty="0" smtClean="0"/>
              <a:t>11am </a:t>
            </a:r>
            <a:r>
              <a:rPr lang="en-US" dirty="0" smtClean="0"/>
              <a:t>Tidewater Tours</a:t>
            </a:r>
          </a:p>
          <a:p>
            <a:r>
              <a:rPr lang="en-US" dirty="0" smtClean="0"/>
              <a:t>1pm Lunch</a:t>
            </a:r>
          </a:p>
          <a:p>
            <a:r>
              <a:rPr lang="en-US" dirty="0" smtClean="0"/>
              <a:t>3:30 Tour with Sue Colson</a:t>
            </a:r>
          </a:p>
          <a:p>
            <a:r>
              <a:rPr lang="en-US" dirty="0" smtClean="0"/>
              <a:t>4:30 Final Questions/Discussion and Departure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06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" y="209550"/>
            <a:ext cx="7886700" cy="6936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egoe Script" panose="020B0504020000000003" pitchFamily="34" charset="0"/>
              </a:rPr>
              <a:t>Context</a:t>
            </a:r>
            <a:endParaRPr lang="en-US" dirty="0">
              <a:latin typeface="Segoe Script" panose="020B05040200000000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108" y="-323850"/>
            <a:ext cx="5697471" cy="7353300"/>
          </a:xfrm>
        </p:spPr>
      </p:pic>
    </p:spTree>
    <p:extLst>
      <p:ext uri="{BB962C8B-B14F-4D97-AF65-F5344CB8AC3E}">
        <p14:creationId xmlns:p14="http://schemas.microsoft.com/office/powerpoint/2010/main" val="324598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" y="209550"/>
            <a:ext cx="7886700" cy="6936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egoe Script" panose="020B0504020000000003" pitchFamily="34" charset="0"/>
              </a:rPr>
              <a:t>Context</a:t>
            </a:r>
            <a:endParaRPr lang="en-US" dirty="0">
              <a:latin typeface="Segoe Script" panose="020B05040200000000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95249"/>
            <a:ext cx="5314950" cy="52925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9050" y="3295650"/>
            <a:ext cx="5981700" cy="2788316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000" dirty="0" smtClean="0">
                <a:cs typeface="Abadi MT Condensed Light"/>
              </a:rPr>
              <a:t>The </a:t>
            </a:r>
            <a:r>
              <a:rPr lang="en-US" sz="3000" dirty="0">
                <a:cs typeface="Abadi MT Condensed Light"/>
              </a:rPr>
              <a:t>coastline has been moving landward since the last glacial period as oceans have risen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200" dirty="0">
                <a:cs typeface="Abadi MT Condensed Light"/>
              </a:rPr>
              <a:t>This shift has occurred at varying rates of speed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200" dirty="0">
                <a:cs typeface="Abadi MT Condensed Light"/>
              </a:rPr>
              <a:t>There is reason to believe we are moving into a period of faster rates of rise in sea level</a:t>
            </a:r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-57150" y="1409700"/>
            <a:ext cx="4019550" cy="1885950"/>
          </a:xfrm>
          <a:prstGeom prst="rect">
            <a:avLst/>
          </a:prstGeom>
          <a:solidFill>
            <a:schemeClr val="accent1">
              <a:lumMod val="50000"/>
              <a:alpha val="75000"/>
            </a:schemeClr>
          </a:solidFill>
          <a:effectLst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200" dirty="0" smtClean="0">
                <a:cs typeface="Abadi MT Condensed Light"/>
              </a:rPr>
              <a:t>Coastlines are dynamic and always in a state of change</a:t>
            </a:r>
          </a:p>
          <a:p>
            <a:pPr lvl="1">
              <a:defRPr/>
            </a:pPr>
            <a:r>
              <a:rPr lang="en-US" dirty="0" smtClean="0">
                <a:cs typeface="Abadi MT Condensed Light"/>
              </a:rPr>
              <a:t>Sea levels have been rising for the past 18,000 years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4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5600"/>
            <a:ext cx="9004300" cy="798263"/>
          </a:xfrm>
        </p:spPr>
        <p:txBody>
          <a:bodyPr>
            <a:normAutofit/>
          </a:bodyPr>
          <a:lstStyle/>
          <a:p>
            <a:r>
              <a:rPr lang="en-US" sz="3000" dirty="0" smtClean="0">
                <a:latin typeface="Segoe Print" panose="02000600000000000000" pitchFamily="2" charset="0"/>
              </a:rPr>
              <a:t>Coastal Change and Impacts of Sea Level Rise</a:t>
            </a:r>
            <a:endParaRPr lang="en-US" sz="3000" dirty="0">
              <a:latin typeface="Segoe Print" panose="020006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  <p:pic>
        <p:nvPicPr>
          <p:cNvPr id="9" name="Picture 5" descr="IMG_622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1049" y="1789112"/>
            <a:ext cx="5467350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1825625"/>
            <a:ext cx="3886200" cy="4351338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Abadi MT Condensed Light"/>
              </a:rPr>
              <a:t>What is coastal change?</a:t>
            </a:r>
          </a:p>
          <a:p>
            <a:pPr>
              <a:defRPr/>
            </a:pPr>
            <a:r>
              <a:rPr lang="en-US" dirty="0">
                <a:cs typeface="Abadi MT Condensed Light"/>
              </a:rPr>
              <a:t>Sudden changes</a:t>
            </a:r>
          </a:p>
          <a:p>
            <a:pPr lvl="1">
              <a:defRPr/>
            </a:pPr>
            <a:r>
              <a:rPr lang="en-US" dirty="0">
                <a:cs typeface="Abadi MT Condensed Light"/>
              </a:rPr>
              <a:t>Hurricanes and floods</a:t>
            </a:r>
          </a:p>
          <a:p>
            <a:pPr>
              <a:defRPr/>
            </a:pPr>
            <a:r>
              <a:rPr lang="en-US" dirty="0">
                <a:cs typeface="Abadi MT Condensed Light"/>
              </a:rPr>
              <a:t>Intermediate change</a:t>
            </a:r>
          </a:p>
          <a:p>
            <a:pPr lvl="1">
              <a:defRPr/>
            </a:pPr>
            <a:r>
              <a:rPr lang="en-US" dirty="0">
                <a:cs typeface="Abadi MT Condensed Light"/>
              </a:rPr>
              <a:t>Salt water intrusion and erosion</a:t>
            </a:r>
          </a:p>
          <a:p>
            <a:pPr>
              <a:defRPr/>
            </a:pPr>
            <a:r>
              <a:rPr lang="en-US" dirty="0">
                <a:cs typeface="Abadi MT Condensed Light"/>
              </a:rPr>
              <a:t>Slow change</a:t>
            </a:r>
          </a:p>
          <a:p>
            <a:pPr lvl="1">
              <a:defRPr/>
            </a:pPr>
            <a:r>
              <a:rPr lang="en-US" dirty="0">
                <a:cs typeface="Abadi MT Condensed Light"/>
              </a:rPr>
              <a:t>Sea level rise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35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4" y="136522"/>
            <a:ext cx="8924426" cy="693658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Segoe Script" panose="020B0504020000000003" pitchFamily="34" charset="0"/>
              </a:rPr>
              <a:t>Past Sea Level Rise in Levy County</a:t>
            </a:r>
            <a:endParaRPr lang="en-US" sz="3600" dirty="0">
              <a:latin typeface="Segoe Script" panose="020B05040200000000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9" descr="Cedar key sea level trend.tif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746" r="-21746"/>
          <a:stretch>
            <a:fillRect/>
          </a:stretch>
        </p:blipFill>
        <p:spPr>
          <a:xfrm>
            <a:off x="987984" y="1309710"/>
            <a:ext cx="8594703" cy="4144963"/>
          </a:xfrm>
          <a:prstGeom prst="rect">
            <a:avLst/>
          </a:prstGeom>
          <a:noFill/>
          <a:effectLst/>
        </p:spPr>
      </p:pic>
      <p:pic>
        <p:nvPicPr>
          <p:cNvPr id="5" name="Picture 4" descr="tide gage cedar key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9" y="1309710"/>
            <a:ext cx="2040053" cy="27178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314071" y="50799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8 inches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004564" y="5382720"/>
            <a:ext cx="509740" cy="8640"/>
          </a:xfrm>
          <a:prstGeom prst="line">
            <a:avLst/>
          </a:prstGeom>
          <a:ln w="3619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5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8921" y="1825625"/>
            <a:ext cx="4136549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5600"/>
            <a:ext cx="9004300" cy="798263"/>
          </a:xfrm>
        </p:spPr>
        <p:txBody>
          <a:bodyPr>
            <a:normAutofit fontScale="90000"/>
          </a:bodyPr>
          <a:lstStyle/>
          <a:p>
            <a:r>
              <a:rPr lang="en-US" sz="3000" dirty="0" smtClean="0">
                <a:latin typeface="Segoe Print" panose="02000600000000000000" pitchFamily="2" charset="0"/>
              </a:rPr>
              <a:t>Coastal Change and </a:t>
            </a:r>
            <a:r>
              <a:rPr lang="en-US" sz="3000" dirty="0" smtClean="0">
                <a:latin typeface="Segoe Print" panose="02000600000000000000" pitchFamily="2" charset="0"/>
              </a:rPr>
              <a:t/>
            </a:r>
            <a:br>
              <a:rPr lang="en-US" sz="3000" dirty="0" smtClean="0">
                <a:latin typeface="Segoe Print" panose="02000600000000000000" pitchFamily="2" charset="0"/>
              </a:rPr>
            </a:br>
            <a:r>
              <a:rPr lang="en-US" sz="3000" dirty="0" smtClean="0">
                <a:latin typeface="Segoe Print" panose="02000600000000000000" pitchFamily="2" charset="0"/>
              </a:rPr>
              <a:t>Impacts </a:t>
            </a:r>
            <a:r>
              <a:rPr lang="en-US" sz="3000" dirty="0" smtClean="0">
                <a:latin typeface="Segoe Print" panose="02000600000000000000" pitchFamily="2" charset="0"/>
              </a:rPr>
              <a:t>of Sea Level </a:t>
            </a:r>
            <a:r>
              <a:rPr lang="en-US" sz="3000" dirty="0" smtClean="0">
                <a:latin typeface="Segoe Print" panose="02000600000000000000" pitchFamily="2" charset="0"/>
              </a:rPr>
              <a:t>Rise Today</a:t>
            </a:r>
            <a:endParaRPr lang="en-US" sz="3000" dirty="0">
              <a:latin typeface="Segoe Print" panose="020006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Habitat</a:t>
            </a:r>
            <a:r>
              <a:rPr lang="en-US" dirty="0"/>
              <a:t> and species </a:t>
            </a:r>
            <a:r>
              <a:rPr lang="en-US" dirty="0" smtClean="0"/>
              <a:t>changes (moving marshes and loss of coastal forests)</a:t>
            </a:r>
            <a:endParaRPr lang="en-US" dirty="0"/>
          </a:p>
          <a:p>
            <a:r>
              <a:rPr lang="en-US" dirty="0" smtClean="0"/>
              <a:t>More frequent </a:t>
            </a:r>
            <a:r>
              <a:rPr lang="en-US" b="1" dirty="0" smtClean="0"/>
              <a:t>flooding</a:t>
            </a:r>
            <a:r>
              <a:rPr lang="en-US" dirty="0" smtClean="0"/>
              <a:t> at high tide</a:t>
            </a:r>
          </a:p>
          <a:p>
            <a:r>
              <a:rPr lang="en-US" b="1" dirty="0" smtClean="0"/>
              <a:t>Erosion </a:t>
            </a:r>
            <a:r>
              <a:rPr lang="en-US" dirty="0"/>
              <a:t>and</a:t>
            </a:r>
            <a:r>
              <a:rPr lang="en-US" b="1" dirty="0"/>
              <a:t> corrosion</a:t>
            </a:r>
            <a:r>
              <a:rPr lang="en-US" dirty="0"/>
              <a:t> of infrastructure</a:t>
            </a:r>
          </a:p>
          <a:p>
            <a:r>
              <a:rPr lang="en-US" dirty="0" smtClean="0"/>
              <a:t>Release </a:t>
            </a:r>
            <a:r>
              <a:rPr lang="en-US" dirty="0"/>
              <a:t>of </a:t>
            </a:r>
            <a:r>
              <a:rPr lang="en-US" b="1" dirty="0"/>
              <a:t>pollutants</a:t>
            </a:r>
          </a:p>
          <a:p>
            <a:r>
              <a:rPr lang="en-US" dirty="0" smtClean="0"/>
              <a:t>Saltwater </a:t>
            </a:r>
            <a:r>
              <a:rPr lang="en-US" dirty="0"/>
              <a:t>intrusion into </a:t>
            </a:r>
            <a:r>
              <a:rPr lang="en-US" b="1" dirty="0"/>
              <a:t>aquifers</a:t>
            </a:r>
          </a:p>
          <a:p>
            <a:r>
              <a:rPr lang="en-US" b="1" dirty="0"/>
              <a:t>Storm surges </a:t>
            </a:r>
            <a:r>
              <a:rPr lang="en-US" dirty="0"/>
              <a:t>farther </a:t>
            </a:r>
            <a:r>
              <a:rPr lang="en-US" dirty="0" smtClean="0"/>
              <a:t>inland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07075" y="2635250"/>
            <a:ext cx="3038396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9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All of these are</a:t>
            </a: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intensified by sea</a:t>
            </a: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level rise</a:t>
            </a:r>
          </a:p>
        </p:txBody>
      </p:sp>
      <p:sp>
        <p:nvSpPr>
          <p:cNvPr id="8" name="Right Arrow Callout 7"/>
          <p:cNvSpPr/>
          <p:nvPr/>
        </p:nvSpPr>
        <p:spPr>
          <a:xfrm>
            <a:off x="4892675" y="2518972"/>
            <a:ext cx="914400" cy="187841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3164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22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4" y="136522"/>
            <a:ext cx="8719044" cy="693658"/>
          </a:xfrm>
        </p:spPr>
        <p:txBody>
          <a:bodyPr>
            <a:normAutofit fontScale="90000"/>
          </a:bodyPr>
          <a:lstStyle/>
          <a:p>
            <a:r>
              <a:rPr lang="en-US" sz="3800" dirty="0" smtClean="0">
                <a:latin typeface="Segoe Script" panose="020B0504020000000003" pitchFamily="34" charset="0"/>
              </a:rPr>
              <a:t>Sea Level Rise Projections </a:t>
            </a:r>
            <a:r>
              <a:rPr lang="en-US" sz="3800" dirty="0" smtClean="0">
                <a:latin typeface="Segoe Script" panose="020B0504020000000003" pitchFamily="34" charset="0"/>
              </a:rPr>
              <a:t/>
            </a:r>
            <a:br>
              <a:rPr lang="en-US" sz="3800" dirty="0" smtClean="0">
                <a:latin typeface="Segoe Script" panose="020B0504020000000003" pitchFamily="34" charset="0"/>
              </a:rPr>
            </a:br>
            <a:r>
              <a:rPr lang="en-US" sz="3800" dirty="0" smtClean="0">
                <a:latin typeface="Segoe Script" panose="020B0504020000000003" pitchFamily="34" charset="0"/>
              </a:rPr>
              <a:t>for </a:t>
            </a:r>
            <a:r>
              <a:rPr lang="en-US" sz="3800" dirty="0" smtClean="0">
                <a:latin typeface="Segoe Script" panose="020B0504020000000003" pitchFamily="34" charset="0"/>
              </a:rPr>
              <a:t>Levy County</a:t>
            </a:r>
            <a:endParaRPr lang="en-US" sz="3800" dirty="0">
              <a:latin typeface="Segoe Script" panose="020B05040200000000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917740" y="1163886"/>
            <a:ext cx="7308519" cy="4946551"/>
            <a:chOff x="990600" y="1524000"/>
            <a:chExt cx="7543800" cy="5105400"/>
          </a:xfrm>
        </p:grpSpPr>
        <p:sp>
          <p:nvSpPr>
            <p:cNvPr id="121" name="Rectangle 120"/>
            <p:cNvSpPr/>
            <p:nvPr/>
          </p:nvSpPr>
          <p:spPr>
            <a:xfrm>
              <a:off x="990600" y="1524000"/>
              <a:ext cx="7543800" cy="510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2" name="Straight Connector 121"/>
            <p:cNvCxnSpPr/>
            <p:nvPr/>
          </p:nvCxnSpPr>
          <p:spPr>
            <a:xfrm flipV="1">
              <a:off x="1219200" y="5778500"/>
              <a:ext cx="6616700" cy="12700"/>
            </a:xfrm>
            <a:prstGeom prst="line">
              <a:avLst/>
            </a:prstGeom>
            <a:ln w="5715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1066800" y="5410200"/>
              <a:ext cx="6705600" cy="45720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V="1">
              <a:off x="2286000" y="2362200"/>
              <a:ext cx="0" cy="3505200"/>
            </a:xfrm>
            <a:prstGeom prst="line">
              <a:avLst/>
            </a:prstGeom>
            <a:ln w="5715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5" name="Freeform 124"/>
            <p:cNvSpPr/>
            <p:nvPr/>
          </p:nvSpPr>
          <p:spPr>
            <a:xfrm>
              <a:off x="2030037" y="2809880"/>
              <a:ext cx="5764342" cy="2982786"/>
            </a:xfrm>
            <a:custGeom>
              <a:avLst/>
              <a:gdLst>
                <a:gd name="connsiteX0" fmla="*/ 1963 w 5764342"/>
                <a:gd name="connsiteY0" fmla="*/ 2981320 h 2982786"/>
                <a:gd name="connsiteX1" fmla="*/ 440113 w 5764342"/>
                <a:gd name="connsiteY1" fmla="*/ 2905120 h 2982786"/>
                <a:gd name="connsiteX2" fmla="*/ 1062413 w 5764342"/>
                <a:gd name="connsiteY2" fmla="*/ 2752720 h 2982786"/>
                <a:gd name="connsiteX3" fmla="*/ 1691063 w 5764342"/>
                <a:gd name="connsiteY3" fmla="*/ 2549520 h 2982786"/>
                <a:gd name="connsiteX4" fmla="*/ 2205413 w 5764342"/>
                <a:gd name="connsiteY4" fmla="*/ 2333620 h 2982786"/>
                <a:gd name="connsiteX5" fmla="*/ 2732463 w 5764342"/>
                <a:gd name="connsiteY5" fmla="*/ 2098670 h 2982786"/>
                <a:gd name="connsiteX6" fmla="*/ 3062663 w 5764342"/>
                <a:gd name="connsiteY6" fmla="*/ 1933570 h 2982786"/>
                <a:gd name="connsiteX7" fmla="*/ 3767513 w 5764342"/>
                <a:gd name="connsiteY7" fmla="*/ 1546220 h 2982786"/>
                <a:gd name="connsiteX8" fmla="*/ 4358063 w 5764342"/>
                <a:gd name="connsiteY8" fmla="*/ 1165220 h 2982786"/>
                <a:gd name="connsiteX9" fmla="*/ 4777163 w 5764342"/>
                <a:gd name="connsiteY9" fmla="*/ 866770 h 2982786"/>
                <a:gd name="connsiteX10" fmla="*/ 5196263 w 5764342"/>
                <a:gd name="connsiteY10" fmla="*/ 542920 h 2982786"/>
                <a:gd name="connsiteX11" fmla="*/ 5437563 w 5764342"/>
                <a:gd name="connsiteY11" fmla="*/ 358770 h 2982786"/>
                <a:gd name="connsiteX12" fmla="*/ 5748713 w 5764342"/>
                <a:gd name="connsiteY12" fmla="*/ 85720 h 2982786"/>
                <a:gd name="connsiteX13" fmla="*/ 5710613 w 5764342"/>
                <a:gd name="connsiteY13" fmla="*/ 2016120 h 2982786"/>
                <a:gd name="connsiteX14" fmla="*/ 5647113 w 5764342"/>
                <a:gd name="connsiteY14" fmla="*/ 2022470 h 2982786"/>
                <a:gd name="connsiteX15" fmla="*/ 5120063 w 5764342"/>
                <a:gd name="connsiteY15" fmla="*/ 2162170 h 2982786"/>
                <a:gd name="connsiteX16" fmla="*/ 4732713 w 5764342"/>
                <a:gd name="connsiteY16" fmla="*/ 2257420 h 2982786"/>
                <a:gd name="connsiteX17" fmla="*/ 4307263 w 5764342"/>
                <a:gd name="connsiteY17" fmla="*/ 2359020 h 2982786"/>
                <a:gd name="connsiteX18" fmla="*/ 3634163 w 5764342"/>
                <a:gd name="connsiteY18" fmla="*/ 2492370 h 2982786"/>
                <a:gd name="connsiteX19" fmla="*/ 3157913 w 5764342"/>
                <a:gd name="connsiteY19" fmla="*/ 2587620 h 2982786"/>
                <a:gd name="connsiteX20" fmla="*/ 2853113 w 5764342"/>
                <a:gd name="connsiteY20" fmla="*/ 2638420 h 2982786"/>
                <a:gd name="connsiteX21" fmla="*/ 1964113 w 5764342"/>
                <a:gd name="connsiteY21" fmla="*/ 2784470 h 2982786"/>
                <a:gd name="connsiteX22" fmla="*/ 1202113 w 5764342"/>
                <a:gd name="connsiteY22" fmla="*/ 2886070 h 2982786"/>
                <a:gd name="connsiteX23" fmla="*/ 611563 w 5764342"/>
                <a:gd name="connsiteY23" fmla="*/ 2949570 h 2982786"/>
                <a:gd name="connsiteX24" fmla="*/ 1963 w 5764342"/>
                <a:gd name="connsiteY24" fmla="*/ 2981320 h 2982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4342" h="2982786">
                  <a:moveTo>
                    <a:pt x="1963" y="2981320"/>
                  </a:moveTo>
                  <a:cubicBezTo>
                    <a:pt x="-26612" y="2973912"/>
                    <a:pt x="263371" y="2943220"/>
                    <a:pt x="440113" y="2905120"/>
                  </a:cubicBezTo>
                  <a:cubicBezTo>
                    <a:pt x="616855" y="2867020"/>
                    <a:pt x="853921" y="2811987"/>
                    <a:pt x="1062413" y="2752720"/>
                  </a:cubicBezTo>
                  <a:cubicBezTo>
                    <a:pt x="1270905" y="2693453"/>
                    <a:pt x="1500563" y="2619370"/>
                    <a:pt x="1691063" y="2549520"/>
                  </a:cubicBezTo>
                  <a:cubicBezTo>
                    <a:pt x="1881563" y="2479670"/>
                    <a:pt x="2031846" y="2408762"/>
                    <a:pt x="2205413" y="2333620"/>
                  </a:cubicBezTo>
                  <a:cubicBezTo>
                    <a:pt x="2378980" y="2258478"/>
                    <a:pt x="2589588" y="2165345"/>
                    <a:pt x="2732463" y="2098670"/>
                  </a:cubicBezTo>
                  <a:cubicBezTo>
                    <a:pt x="2875338" y="2031995"/>
                    <a:pt x="2890155" y="2025645"/>
                    <a:pt x="3062663" y="1933570"/>
                  </a:cubicBezTo>
                  <a:cubicBezTo>
                    <a:pt x="3235171" y="1841495"/>
                    <a:pt x="3551613" y="1674278"/>
                    <a:pt x="3767513" y="1546220"/>
                  </a:cubicBezTo>
                  <a:cubicBezTo>
                    <a:pt x="3983413" y="1418162"/>
                    <a:pt x="4189788" y="1278462"/>
                    <a:pt x="4358063" y="1165220"/>
                  </a:cubicBezTo>
                  <a:cubicBezTo>
                    <a:pt x="4526338" y="1051978"/>
                    <a:pt x="4637463" y="970487"/>
                    <a:pt x="4777163" y="866770"/>
                  </a:cubicBezTo>
                  <a:cubicBezTo>
                    <a:pt x="4916863" y="763053"/>
                    <a:pt x="5196263" y="542920"/>
                    <a:pt x="5196263" y="542920"/>
                  </a:cubicBezTo>
                  <a:cubicBezTo>
                    <a:pt x="5306330" y="458253"/>
                    <a:pt x="5345488" y="434970"/>
                    <a:pt x="5437563" y="358770"/>
                  </a:cubicBezTo>
                  <a:cubicBezTo>
                    <a:pt x="5529638" y="282570"/>
                    <a:pt x="5703205" y="-190505"/>
                    <a:pt x="5748713" y="85720"/>
                  </a:cubicBezTo>
                  <a:cubicBezTo>
                    <a:pt x="5794221" y="361945"/>
                    <a:pt x="5727546" y="1693328"/>
                    <a:pt x="5710613" y="2016120"/>
                  </a:cubicBezTo>
                  <a:cubicBezTo>
                    <a:pt x="5693680" y="2338912"/>
                    <a:pt x="5745538" y="1998128"/>
                    <a:pt x="5647113" y="2022470"/>
                  </a:cubicBezTo>
                  <a:cubicBezTo>
                    <a:pt x="5548688" y="2046812"/>
                    <a:pt x="5272463" y="2123012"/>
                    <a:pt x="5120063" y="2162170"/>
                  </a:cubicBezTo>
                  <a:cubicBezTo>
                    <a:pt x="4967663" y="2201328"/>
                    <a:pt x="4732713" y="2257420"/>
                    <a:pt x="4732713" y="2257420"/>
                  </a:cubicBezTo>
                  <a:cubicBezTo>
                    <a:pt x="4597246" y="2290228"/>
                    <a:pt x="4490355" y="2319862"/>
                    <a:pt x="4307263" y="2359020"/>
                  </a:cubicBezTo>
                  <a:cubicBezTo>
                    <a:pt x="4124171" y="2398178"/>
                    <a:pt x="3634163" y="2492370"/>
                    <a:pt x="3634163" y="2492370"/>
                  </a:cubicBezTo>
                  <a:lnTo>
                    <a:pt x="3157913" y="2587620"/>
                  </a:lnTo>
                  <a:cubicBezTo>
                    <a:pt x="3027738" y="2611962"/>
                    <a:pt x="2853113" y="2638420"/>
                    <a:pt x="2853113" y="2638420"/>
                  </a:cubicBezTo>
                  <a:lnTo>
                    <a:pt x="1964113" y="2784470"/>
                  </a:lnTo>
                  <a:cubicBezTo>
                    <a:pt x="1688946" y="2825745"/>
                    <a:pt x="1427538" y="2858553"/>
                    <a:pt x="1202113" y="2886070"/>
                  </a:cubicBezTo>
                  <a:cubicBezTo>
                    <a:pt x="976688" y="2913587"/>
                    <a:pt x="807355" y="2932637"/>
                    <a:pt x="611563" y="2949570"/>
                  </a:cubicBezTo>
                  <a:cubicBezTo>
                    <a:pt x="415771" y="2966503"/>
                    <a:pt x="30538" y="2988728"/>
                    <a:pt x="1963" y="2981320"/>
                  </a:cubicBez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1111250" y="2889250"/>
              <a:ext cx="6667500" cy="2990850"/>
            </a:xfrm>
            <a:custGeom>
              <a:avLst/>
              <a:gdLst>
                <a:gd name="connsiteX0" fmla="*/ 0 w 6667500"/>
                <a:gd name="connsiteY0" fmla="*/ 2990850 h 2990850"/>
                <a:gd name="connsiteX1" fmla="*/ 958850 w 6667500"/>
                <a:gd name="connsiteY1" fmla="*/ 2889250 h 2990850"/>
                <a:gd name="connsiteX2" fmla="*/ 1701800 w 6667500"/>
                <a:gd name="connsiteY2" fmla="*/ 2736850 h 2990850"/>
                <a:gd name="connsiteX3" fmla="*/ 2482850 w 6667500"/>
                <a:gd name="connsiteY3" fmla="*/ 2508250 h 2990850"/>
                <a:gd name="connsiteX4" fmla="*/ 3206750 w 6667500"/>
                <a:gd name="connsiteY4" fmla="*/ 2222500 h 2990850"/>
                <a:gd name="connsiteX5" fmla="*/ 3911600 w 6667500"/>
                <a:gd name="connsiteY5" fmla="*/ 1879600 h 2990850"/>
                <a:gd name="connsiteX6" fmla="*/ 4686300 w 6667500"/>
                <a:gd name="connsiteY6" fmla="*/ 1447800 h 2990850"/>
                <a:gd name="connsiteX7" fmla="*/ 5124450 w 6667500"/>
                <a:gd name="connsiteY7" fmla="*/ 1168400 h 2990850"/>
                <a:gd name="connsiteX8" fmla="*/ 5632450 w 6667500"/>
                <a:gd name="connsiteY8" fmla="*/ 825500 h 2990850"/>
                <a:gd name="connsiteX9" fmla="*/ 5988050 w 6667500"/>
                <a:gd name="connsiteY9" fmla="*/ 558800 h 2990850"/>
                <a:gd name="connsiteX10" fmla="*/ 6394450 w 6667500"/>
                <a:gd name="connsiteY10" fmla="*/ 241300 h 2990850"/>
                <a:gd name="connsiteX11" fmla="*/ 6667500 w 6667500"/>
                <a:gd name="connsiteY11" fmla="*/ 0 h 299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67500" h="2990850">
                  <a:moveTo>
                    <a:pt x="0" y="2990850"/>
                  </a:moveTo>
                  <a:cubicBezTo>
                    <a:pt x="337608" y="2961216"/>
                    <a:pt x="675217" y="2931583"/>
                    <a:pt x="958850" y="2889250"/>
                  </a:cubicBezTo>
                  <a:cubicBezTo>
                    <a:pt x="1242483" y="2846917"/>
                    <a:pt x="1447800" y="2800350"/>
                    <a:pt x="1701800" y="2736850"/>
                  </a:cubicBezTo>
                  <a:cubicBezTo>
                    <a:pt x="1955800" y="2673350"/>
                    <a:pt x="2232025" y="2593975"/>
                    <a:pt x="2482850" y="2508250"/>
                  </a:cubicBezTo>
                  <a:cubicBezTo>
                    <a:pt x="2733675" y="2422525"/>
                    <a:pt x="2968625" y="2327275"/>
                    <a:pt x="3206750" y="2222500"/>
                  </a:cubicBezTo>
                  <a:cubicBezTo>
                    <a:pt x="3444875" y="2117725"/>
                    <a:pt x="3665008" y="2008717"/>
                    <a:pt x="3911600" y="1879600"/>
                  </a:cubicBezTo>
                  <a:cubicBezTo>
                    <a:pt x="4158192" y="1750483"/>
                    <a:pt x="4484158" y="1566333"/>
                    <a:pt x="4686300" y="1447800"/>
                  </a:cubicBezTo>
                  <a:cubicBezTo>
                    <a:pt x="4888442" y="1329267"/>
                    <a:pt x="4966758" y="1272117"/>
                    <a:pt x="5124450" y="1168400"/>
                  </a:cubicBezTo>
                  <a:cubicBezTo>
                    <a:pt x="5282142" y="1064683"/>
                    <a:pt x="5488517" y="927100"/>
                    <a:pt x="5632450" y="825500"/>
                  </a:cubicBezTo>
                  <a:cubicBezTo>
                    <a:pt x="5776383" y="723900"/>
                    <a:pt x="5861050" y="656167"/>
                    <a:pt x="5988050" y="558800"/>
                  </a:cubicBezTo>
                  <a:cubicBezTo>
                    <a:pt x="6115050" y="461433"/>
                    <a:pt x="6281208" y="334433"/>
                    <a:pt x="6394450" y="241300"/>
                  </a:cubicBezTo>
                  <a:cubicBezTo>
                    <a:pt x="6507692" y="148167"/>
                    <a:pt x="6587596" y="74083"/>
                    <a:pt x="6667500" y="0"/>
                  </a:cubicBezTo>
                </a:path>
              </a:pathLst>
            </a:custGeom>
            <a:ln w="38100" cmpd="sng"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1111250" y="4826000"/>
              <a:ext cx="6610350" cy="1054100"/>
            </a:xfrm>
            <a:custGeom>
              <a:avLst/>
              <a:gdLst>
                <a:gd name="connsiteX0" fmla="*/ 0 w 6610350"/>
                <a:gd name="connsiteY0" fmla="*/ 1054100 h 1054100"/>
                <a:gd name="connsiteX1" fmla="*/ 1111250 w 6610350"/>
                <a:gd name="connsiteY1" fmla="*/ 977900 h 1054100"/>
                <a:gd name="connsiteX2" fmla="*/ 1943100 w 6610350"/>
                <a:gd name="connsiteY2" fmla="*/ 882650 h 1054100"/>
                <a:gd name="connsiteX3" fmla="*/ 2660650 w 6610350"/>
                <a:gd name="connsiteY3" fmla="*/ 800100 h 1054100"/>
                <a:gd name="connsiteX4" fmla="*/ 3613150 w 6610350"/>
                <a:gd name="connsiteY4" fmla="*/ 654050 h 1054100"/>
                <a:gd name="connsiteX5" fmla="*/ 4286250 w 6610350"/>
                <a:gd name="connsiteY5" fmla="*/ 527050 h 1054100"/>
                <a:gd name="connsiteX6" fmla="*/ 4908550 w 6610350"/>
                <a:gd name="connsiteY6" fmla="*/ 400050 h 1054100"/>
                <a:gd name="connsiteX7" fmla="*/ 5448300 w 6610350"/>
                <a:gd name="connsiteY7" fmla="*/ 292100 h 1054100"/>
                <a:gd name="connsiteX8" fmla="*/ 5880100 w 6610350"/>
                <a:gd name="connsiteY8" fmla="*/ 177800 h 1054100"/>
                <a:gd name="connsiteX9" fmla="*/ 6369050 w 6610350"/>
                <a:gd name="connsiteY9" fmla="*/ 69850 h 1054100"/>
                <a:gd name="connsiteX10" fmla="*/ 6610350 w 6610350"/>
                <a:gd name="connsiteY10" fmla="*/ 0 h 1054100"/>
                <a:gd name="connsiteX11" fmla="*/ 6610350 w 6610350"/>
                <a:gd name="connsiteY11" fmla="*/ 0 h 105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10350" h="1054100">
                  <a:moveTo>
                    <a:pt x="0" y="1054100"/>
                  </a:moveTo>
                  <a:lnTo>
                    <a:pt x="1111250" y="977900"/>
                  </a:lnTo>
                  <a:cubicBezTo>
                    <a:pt x="1435100" y="949325"/>
                    <a:pt x="1943100" y="882650"/>
                    <a:pt x="1943100" y="882650"/>
                  </a:cubicBezTo>
                  <a:cubicBezTo>
                    <a:pt x="2201333" y="853017"/>
                    <a:pt x="2382308" y="838200"/>
                    <a:pt x="2660650" y="800100"/>
                  </a:cubicBezTo>
                  <a:cubicBezTo>
                    <a:pt x="2938992" y="762000"/>
                    <a:pt x="3342217" y="699558"/>
                    <a:pt x="3613150" y="654050"/>
                  </a:cubicBezTo>
                  <a:cubicBezTo>
                    <a:pt x="3884083" y="608542"/>
                    <a:pt x="4286250" y="527050"/>
                    <a:pt x="4286250" y="527050"/>
                  </a:cubicBezTo>
                  <a:lnTo>
                    <a:pt x="4908550" y="400050"/>
                  </a:lnTo>
                  <a:cubicBezTo>
                    <a:pt x="5102225" y="360892"/>
                    <a:pt x="5286375" y="329142"/>
                    <a:pt x="5448300" y="292100"/>
                  </a:cubicBezTo>
                  <a:cubicBezTo>
                    <a:pt x="5610225" y="255058"/>
                    <a:pt x="5726642" y="214842"/>
                    <a:pt x="5880100" y="177800"/>
                  </a:cubicBezTo>
                  <a:cubicBezTo>
                    <a:pt x="6033558" y="140758"/>
                    <a:pt x="6247342" y="99483"/>
                    <a:pt x="6369050" y="69850"/>
                  </a:cubicBezTo>
                  <a:cubicBezTo>
                    <a:pt x="6490758" y="40217"/>
                    <a:pt x="6610350" y="0"/>
                    <a:pt x="6610350" y="0"/>
                  </a:cubicBezTo>
                  <a:lnTo>
                    <a:pt x="6610350" y="0"/>
                  </a:lnTo>
                </a:path>
              </a:pathLst>
            </a:custGeom>
            <a:ln w="38100" cmpd="sng"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8" name="Straight Connector 127"/>
            <p:cNvCxnSpPr/>
            <p:nvPr/>
          </p:nvCxnSpPr>
          <p:spPr>
            <a:xfrm flipV="1">
              <a:off x="4724400" y="4495800"/>
              <a:ext cx="0" cy="1371600"/>
            </a:xfrm>
            <a:prstGeom prst="line">
              <a:avLst/>
            </a:prstGeom>
            <a:ln w="57150" cmpd="sng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29" name="TextBox 128"/>
            <p:cNvSpPr txBox="1"/>
            <p:nvPr/>
          </p:nvSpPr>
          <p:spPr>
            <a:xfrm>
              <a:off x="4114800" y="4114800"/>
              <a:ext cx="1355860" cy="33855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/>
                <a:t>0.5 to 1.5 feet</a:t>
              </a:r>
              <a:endParaRPr lang="en-US" sz="1600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7086600" y="2133600"/>
              <a:ext cx="1326993" cy="3693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/>
                <a:t>1.5 to 5 feet</a:t>
              </a:r>
              <a:endParaRPr lang="en-US" dirty="0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7467600" y="2743201"/>
              <a:ext cx="304800" cy="381000"/>
            </a:xfrm>
            <a:custGeom>
              <a:avLst/>
              <a:gdLst>
                <a:gd name="connsiteX0" fmla="*/ 1295 w 267480"/>
                <a:gd name="connsiteY0" fmla="*/ 310797 h 311419"/>
                <a:gd name="connsiteX1" fmla="*/ 261645 w 267480"/>
                <a:gd name="connsiteY1" fmla="*/ 88547 h 311419"/>
                <a:gd name="connsiteX2" fmla="*/ 166395 w 267480"/>
                <a:gd name="connsiteY2" fmla="*/ 12347 h 311419"/>
                <a:gd name="connsiteX3" fmla="*/ 1295 w 267480"/>
                <a:gd name="connsiteY3" fmla="*/ 310797 h 311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480" h="311419">
                  <a:moveTo>
                    <a:pt x="1295" y="310797"/>
                  </a:moveTo>
                  <a:cubicBezTo>
                    <a:pt x="17170" y="323497"/>
                    <a:pt x="234128" y="138289"/>
                    <a:pt x="261645" y="88547"/>
                  </a:cubicBezTo>
                  <a:cubicBezTo>
                    <a:pt x="289162" y="38805"/>
                    <a:pt x="212962" y="-27870"/>
                    <a:pt x="166395" y="12347"/>
                  </a:cubicBezTo>
                  <a:cubicBezTo>
                    <a:pt x="119828" y="52564"/>
                    <a:pt x="-14580" y="298097"/>
                    <a:pt x="1295" y="310797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  <a:p>
              <a:pPr algn="ctr"/>
              <a:endParaRPr lang="en-US" dirty="0" smtClean="0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1981200" y="5867400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2010</a:t>
              </a:r>
              <a:endParaRPr lang="en-US" dirty="0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4419600" y="5867400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2050</a:t>
              </a:r>
              <a:endParaRPr lang="en-US" dirty="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7467600" y="5867400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2100</a:t>
              </a:r>
              <a:endParaRPr lang="en-US" dirty="0"/>
            </a:p>
          </p:txBody>
        </p:sp>
        <p:grpSp>
          <p:nvGrpSpPr>
            <p:cNvPr id="135" name="Group 134"/>
            <p:cNvGrpSpPr/>
            <p:nvPr/>
          </p:nvGrpSpPr>
          <p:grpSpPr>
            <a:xfrm>
              <a:off x="2590800" y="2286000"/>
              <a:ext cx="4643845" cy="738664"/>
              <a:chOff x="2514600" y="2667000"/>
              <a:chExt cx="4643845" cy="738664"/>
            </a:xfrm>
          </p:grpSpPr>
          <p:sp>
            <p:nvSpPr>
              <p:cNvPr id="154" name="TextBox 153"/>
              <p:cNvSpPr txBox="1"/>
              <p:nvPr/>
            </p:nvSpPr>
            <p:spPr>
              <a:xfrm>
                <a:off x="3048000" y="2667000"/>
                <a:ext cx="411044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Projected Sea Level Rise Range</a:t>
                </a:r>
              </a:p>
              <a:p>
                <a:r>
                  <a:rPr lang="en-US" sz="1400" dirty="0" smtClean="0"/>
                  <a:t>Historic Cedar Key Sea Level Rise Rate for Comparison</a:t>
                </a:r>
              </a:p>
              <a:p>
                <a:r>
                  <a:rPr lang="en-US" sz="1400" dirty="0" smtClean="0"/>
                  <a:t>(8 inches per 100 years)</a:t>
                </a:r>
                <a:endParaRPr lang="en-US" sz="1400" dirty="0"/>
              </a:p>
            </p:txBody>
          </p:sp>
          <p:cxnSp>
            <p:nvCxnSpPr>
              <p:cNvPr id="155" name="Straight Connector 154"/>
              <p:cNvCxnSpPr/>
              <p:nvPr/>
            </p:nvCxnSpPr>
            <p:spPr>
              <a:xfrm>
                <a:off x="2514600" y="2819400"/>
                <a:ext cx="533400" cy="0"/>
              </a:xfrm>
              <a:prstGeom prst="line">
                <a:avLst/>
              </a:prstGeom>
              <a:ln w="57150" cmpd="sng"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>
                <a:off x="2514600" y="3048000"/>
                <a:ext cx="533400" cy="0"/>
              </a:xfrm>
              <a:prstGeom prst="line">
                <a:avLst/>
              </a:prstGeom>
              <a:ln w="5715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6" name="Rectangle 135"/>
            <p:cNvSpPr/>
            <p:nvPr/>
          </p:nvSpPr>
          <p:spPr>
            <a:xfrm>
              <a:off x="7696200" y="4876800"/>
              <a:ext cx="15240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7" name="Straight Connector 136"/>
            <p:cNvCxnSpPr/>
            <p:nvPr/>
          </p:nvCxnSpPr>
          <p:spPr>
            <a:xfrm flipV="1">
              <a:off x="7772400" y="2590800"/>
              <a:ext cx="0" cy="3276600"/>
            </a:xfrm>
            <a:prstGeom prst="line">
              <a:avLst/>
            </a:prstGeom>
            <a:ln w="57150" cmpd="sng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38" name="TextBox 137"/>
            <p:cNvSpPr txBox="1"/>
            <p:nvPr/>
          </p:nvSpPr>
          <p:spPr>
            <a:xfrm>
              <a:off x="2514600" y="1828800"/>
              <a:ext cx="38010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US Army Corps of Engineers Guidance</a:t>
              </a:r>
              <a:endParaRPr lang="en-US" b="1" dirty="0"/>
            </a:p>
          </p:txBody>
        </p:sp>
        <p:sp>
          <p:nvSpPr>
            <p:cNvPr id="139" name="Oval 138"/>
            <p:cNvSpPr/>
            <p:nvPr/>
          </p:nvSpPr>
          <p:spPr>
            <a:xfrm>
              <a:off x="4648200" y="4800600"/>
              <a:ext cx="152400" cy="1524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/>
            <p:cNvSpPr/>
            <p:nvPr/>
          </p:nvSpPr>
          <p:spPr>
            <a:xfrm>
              <a:off x="4648200" y="5410200"/>
              <a:ext cx="152400" cy="1524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/>
            <p:cNvSpPr/>
            <p:nvPr/>
          </p:nvSpPr>
          <p:spPr>
            <a:xfrm>
              <a:off x="7696200" y="2819400"/>
              <a:ext cx="152400" cy="1524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/>
            <p:cNvSpPr/>
            <p:nvPr/>
          </p:nvSpPr>
          <p:spPr>
            <a:xfrm>
              <a:off x="7696200" y="4724400"/>
              <a:ext cx="152400" cy="1524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3" name="Straight Connector 142"/>
            <p:cNvCxnSpPr/>
            <p:nvPr/>
          </p:nvCxnSpPr>
          <p:spPr>
            <a:xfrm>
              <a:off x="2133600" y="5257800"/>
              <a:ext cx="1524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2133600" y="4648200"/>
              <a:ext cx="1524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>
              <a:off x="2133600" y="4114800"/>
              <a:ext cx="1524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2133600" y="3505200"/>
              <a:ext cx="1524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>
              <a:off x="2133600" y="2895600"/>
              <a:ext cx="1524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8" name="TextBox 147"/>
            <p:cNvSpPr txBox="1"/>
            <p:nvPr/>
          </p:nvSpPr>
          <p:spPr>
            <a:xfrm>
              <a:off x="1828800" y="50292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828800" y="44196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828800" y="38862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828800" y="32766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828800" y="26670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 rot="16200000">
              <a:off x="577272" y="3971330"/>
              <a:ext cx="19579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Sea Level Rise in Feet</a:t>
              </a:r>
              <a:endParaRPr lang="en-US" sz="1600" dirty="0"/>
            </a:p>
          </p:txBody>
        </p:sp>
      </p:grpSp>
      <p:sp>
        <p:nvSpPr>
          <p:cNvPr id="42" name="Oval 41"/>
          <p:cNvSpPr/>
          <p:nvPr/>
        </p:nvSpPr>
        <p:spPr>
          <a:xfrm>
            <a:off x="7404100" y="3611032"/>
            <a:ext cx="152400" cy="1524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7523134" y="3484033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504D"/>
                </a:solidFill>
              </a:rPr>
              <a:t>3 feet</a:t>
            </a:r>
            <a:endParaRPr lang="en-US" dirty="0">
              <a:solidFill>
                <a:srgbClr val="C0504D"/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991" y="50799"/>
            <a:ext cx="7502019" cy="67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7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0" y="-1"/>
            <a:ext cx="9144000" cy="6139543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endParaRPr lang="en-US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</p:txBody>
      </p:sp>
      <p:pic>
        <p:nvPicPr>
          <p:cNvPr id="31746" name="Picture 2" descr="http://www.lynnhavenrivernow.org/files/Images/Stephans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86" y="268013"/>
            <a:ext cx="7162800" cy="5353051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04952" y="5689139"/>
            <a:ext cx="223490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</a:rPr>
              <a:t>Living shoreline design</a:t>
            </a:r>
            <a:endParaRPr lang="en-US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40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0" y="-1"/>
            <a:ext cx="9144000" cy="6139543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endParaRPr lang="en-US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9916"/>
            <a:ext cx="9143999" cy="50215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12959" y="536044"/>
            <a:ext cx="3648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Sea/River Walls and Raised Buildings</a:t>
            </a:r>
          </a:p>
          <a:p>
            <a:r>
              <a:rPr lang="en-US" dirty="0" smtClean="0"/>
              <a:t>(protection and accommodation)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09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lling_easement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3" y="860778"/>
            <a:ext cx="4524828" cy="3683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2363" y="4717888"/>
            <a:ext cx="3729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Gradually</a:t>
            </a:r>
            <a:r>
              <a:rPr lang="zh-CN" alt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relocate</a:t>
            </a:r>
            <a:r>
              <a:rPr lang="zh-CN" alt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inland</a:t>
            </a:r>
          </a:p>
        </p:txBody>
      </p:sp>
      <p:pic>
        <p:nvPicPr>
          <p:cNvPr id="10" name="Picture 9" descr="PIC-Habitat-Cleanup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4" y="230482"/>
            <a:ext cx="4275666" cy="28504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41334" y="3174998"/>
            <a:ext cx="2596444" cy="366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Ecosystem restoration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8378" y="5466163"/>
            <a:ext cx="4369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FFFF"/>
                </a:solidFill>
              </a:rPr>
              <a:t>Accommodation and compatibility of the built environment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4" y="3615160"/>
            <a:ext cx="3843524" cy="25747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46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925409"/>
            <a:ext cx="8857397" cy="144669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0504" y="4293139"/>
            <a:ext cx="685800" cy="68580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1110964" y="4196117"/>
            <a:ext cx="0" cy="877949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293970" y="4114800"/>
            <a:ext cx="7372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Coastal Change Oral History &amp;</a:t>
            </a:r>
          </a:p>
          <a:p>
            <a:pPr algn="r"/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Sea Level Affected Marshes Model (SLAMM)</a:t>
            </a:r>
          </a:p>
          <a:p>
            <a:pPr algn="r"/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Segoe Print" panose="02000600000000000000" pitchFamily="2" charset="0"/>
              </a:rPr>
              <a:t>Videos</a:t>
            </a: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72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379142" y="136442"/>
            <a:ext cx="7886700" cy="693738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</a:rPr>
              <a:t>Areas Likely to Change by Year 2100</a:t>
            </a:r>
            <a:endParaRPr lang="en-US" dirty="0">
              <a:ln w="3175">
                <a:noFill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Picture 1" descr="SLR Impacts Map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77" y="919390"/>
            <a:ext cx="7930444" cy="52869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97399" y="1425600"/>
            <a:ext cx="2873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Data source: The Nature Conservancy</a:t>
            </a:r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510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4" y="273002"/>
            <a:ext cx="8924426" cy="6936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  <a:latin typeface="Segoe Script" panose="020B0504020000000003" pitchFamily="34" charset="0"/>
              </a:rPr>
              <a:t>Raising awareness and concern for coastal change… </a:t>
            </a:r>
            <a:endParaRPr lang="en-US" dirty="0">
              <a:latin typeface="Segoe Script" panose="020B05040200000000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18990"/>
            <a:ext cx="9144000" cy="3244341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altLang="zh-CN" dirty="0" smtClean="0"/>
              <a:t>The Changing Levy Coast Project seeks to raise awareness on the following topics, it is your choice to incorporate one or more…</a:t>
            </a:r>
            <a:endParaRPr lang="en-US" altLang="zh-CN" dirty="0" smtClean="0"/>
          </a:p>
          <a:p>
            <a:pPr lvl="1">
              <a:spcBef>
                <a:spcPts val="1000"/>
              </a:spcBef>
              <a:defRPr/>
            </a:pPr>
            <a:r>
              <a:rPr lang="en-US" altLang="zh-CN" dirty="0" smtClean="0"/>
              <a:t>Saltwater </a:t>
            </a:r>
            <a:r>
              <a:rPr lang="en-US" altLang="zh-CN" dirty="0" smtClean="0"/>
              <a:t>intrusion and water supply </a:t>
            </a:r>
          </a:p>
          <a:p>
            <a:pPr lvl="1">
              <a:spcBef>
                <a:spcPts val="1000"/>
              </a:spcBef>
              <a:defRPr/>
            </a:pPr>
            <a:r>
              <a:rPr lang="en-US" altLang="zh-CN" dirty="0" smtClean="0"/>
              <a:t>Conservation </a:t>
            </a:r>
            <a:r>
              <a:rPr lang="en-US" altLang="zh-CN" dirty="0"/>
              <a:t>and ecosystem restoration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/>
              <a:t>Long-term planning for coastal </a:t>
            </a:r>
            <a:r>
              <a:rPr lang="en-US" dirty="0" smtClean="0"/>
              <a:t>change </a:t>
            </a:r>
            <a:r>
              <a:rPr lang="en-US" dirty="0"/>
              <a:t>while maintaining rural </a:t>
            </a:r>
            <a:r>
              <a:rPr lang="en-US" altLang="zh-CN" dirty="0"/>
              <a:t>community</a:t>
            </a:r>
            <a:r>
              <a:rPr lang="zh-CN" altLang="en-US" dirty="0"/>
              <a:t> </a:t>
            </a:r>
            <a:r>
              <a:rPr lang="en-US" dirty="0"/>
              <a:t>character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 smtClean="0"/>
              <a:t>Incorporating </a:t>
            </a:r>
            <a:r>
              <a:rPr lang="en-US" dirty="0"/>
              <a:t>policy change to address sea level rise issues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/>
              <a:t>Need support and help from the State of </a:t>
            </a:r>
            <a:r>
              <a:rPr lang="en-US" dirty="0" smtClean="0"/>
              <a:t>Florida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4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4" y="136522"/>
            <a:ext cx="8772026" cy="693658"/>
          </a:xfrm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dirty="0">
                <a:latin typeface="Segoe Script" panose="020B0504020000000003" pitchFamily="34" charset="0"/>
                <a:cs typeface="Tw Cen MT"/>
              </a:rPr>
              <a:t>What does this mean for </a:t>
            </a:r>
            <a:r>
              <a:rPr lang="en-US" sz="3200" b="1" dirty="0" smtClean="0">
                <a:latin typeface="Segoe Script" panose="020B0504020000000003" pitchFamily="34" charset="0"/>
                <a:cs typeface="Tw Cen MT"/>
              </a:rPr>
              <a:t>Levy County? </a:t>
            </a:r>
            <a:endParaRPr lang="en-US" sz="3200" dirty="0">
              <a:latin typeface="Segoe Script" panose="020B05040200000000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338" y="1593850"/>
            <a:ext cx="8162925" cy="4183063"/>
          </a:xfrm>
        </p:spPr>
        <p:txBody>
          <a:bodyPr>
            <a:normAutofit fontScale="92500"/>
          </a:bodyPr>
          <a:lstStyle/>
          <a:p>
            <a:pPr marL="349250" lvl="1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We need to plan </a:t>
            </a:r>
            <a:r>
              <a:rPr lang="en-US" sz="3600" dirty="0">
                <a:latin typeface="Tw Cen MT" pitchFamily="34" charset="0"/>
                <a:ea typeface="+mn-ea"/>
                <a:cs typeface="Abadi MT Condensed Light"/>
              </a:rPr>
              <a:t>ahead </a:t>
            </a: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so we can: </a:t>
            </a:r>
            <a:endParaRPr lang="en-US" sz="3600" dirty="0">
              <a:latin typeface="Tw Cen MT" pitchFamily="34" charset="0"/>
              <a:ea typeface="+mn-ea"/>
              <a:cs typeface="Abadi MT Condensed Light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en-US" sz="3600" dirty="0">
                <a:latin typeface="Tw Cen MT" pitchFamily="34" charset="0"/>
                <a:ea typeface="+mn-ea"/>
                <a:cs typeface="Abadi MT Condensed Light"/>
              </a:rPr>
              <a:t>Avoid land use </a:t>
            </a: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conflicts 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Better </a:t>
            </a:r>
            <a:r>
              <a:rPr lang="en-US" sz="3600" dirty="0">
                <a:latin typeface="Tw Cen MT" pitchFamily="34" charset="0"/>
                <a:ea typeface="+mn-ea"/>
                <a:cs typeface="Abadi MT Condensed Light"/>
              </a:rPr>
              <a:t>prioritize land allocation and </a:t>
            </a: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future conservation </a:t>
            </a:r>
            <a:r>
              <a:rPr lang="en-US" sz="3600" dirty="0">
                <a:latin typeface="Tw Cen MT" pitchFamily="34" charset="0"/>
                <a:ea typeface="+mn-ea"/>
                <a:cs typeface="Abadi MT Condensed Light"/>
              </a:rPr>
              <a:t>efforts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3600" dirty="0">
                <a:latin typeface="Tw Cen MT" pitchFamily="34" charset="0"/>
                <a:ea typeface="+mn-ea"/>
                <a:cs typeface="Abadi MT Condensed Light"/>
              </a:rPr>
              <a:t>Maintain critical ecological </a:t>
            </a: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corridors and adapt them to future sea level rise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Make informed decisions on capital investments/improvements</a:t>
            </a:r>
            <a:endParaRPr lang="en-US" dirty="0">
              <a:latin typeface="Tw Cen MT" pitchFamily="34" charset="0"/>
              <a:ea typeface="+mn-ea"/>
              <a:cs typeface="Abadi MT Condensed 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78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4" y="136522"/>
            <a:ext cx="8924426" cy="693658"/>
          </a:xfrm>
        </p:spPr>
        <p:txBody>
          <a:bodyPr wrap="square" numCol="1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egoe Script" panose="020B0504020000000003" pitchFamily="34" charset="0"/>
              </a:rPr>
              <a:t>Economic concerns with future changes to the coast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339850"/>
            <a:ext cx="7785100" cy="480853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 Cen MT"/>
                <a:cs typeface="Tw Cen MT"/>
              </a:rPr>
              <a:t>We need to consider how these will be affected by rising seas </a:t>
            </a:r>
            <a:r>
              <a:rPr lang="en-US" sz="3600" dirty="0">
                <a:latin typeface="Tw Cen MT"/>
                <a:cs typeface="Tw Cen MT"/>
                <a:sym typeface="Wingdings"/>
              </a:rPr>
              <a:t> wise future </a:t>
            </a:r>
            <a:r>
              <a:rPr lang="en-US" sz="3600" dirty="0" smtClean="0">
                <a:latin typeface="Tw Cen MT"/>
                <a:cs typeface="Tw Cen MT"/>
                <a:sym typeface="Wingdings"/>
              </a:rPr>
              <a:t>investment</a:t>
            </a:r>
            <a:r>
              <a:rPr lang="en-US" sz="3600" dirty="0">
                <a:latin typeface="Tw Cen MT"/>
                <a:cs typeface="Tw Cen MT"/>
                <a:sym typeface="Wingdings"/>
              </a:rPr>
              <a:t> </a:t>
            </a:r>
            <a:r>
              <a:rPr lang="en-US" sz="3600" dirty="0" smtClean="0">
                <a:latin typeface="Tw Cen MT"/>
                <a:cs typeface="Tw Cen MT"/>
                <a:sym typeface="Wingdings"/>
              </a:rPr>
              <a:t>and decision making</a:t>
            </a:r>
            <a:endParaRPr lang="en-US" sz="3600" dirty="0" smtClean="0">
              <a:latin typeface="Tw Cen MT"/>
              <a:ea typeface="+mn-ea"/>
              <a:cs typeface="Tw Cen MT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latin typeface="Tw Cen MT"/>
                <a:ea typeface="+mn-ea"/>
                <a:cs typeface="Tw Cen MT"/>
              </a:rPr>
              <a:t>What </a:t>
            </a:r>
            <a:r>
              <a:rPr lang="en-US" sz="3600" dirty="0">
                <a:latin typeface="Tw Cen MT"/>
                <a:ea typeface="+mn-ea"/>
                <a:cs typeface="Tw Cen MT"/>
              </a:rPr>
              <a:t>does </a:t>
            </a:r>
            <a:r>
              <a:rPr lang="en-US" sz="3600" dirty="0" smtClean="0">
                <a:latin typeface="Tw Cen MT"/>
                <a:ea typeface="+mn-ea"/>
                <a:cs typeface="Tw Cen MT"/>
              </a:rPr>
              <a:t>SLR </a:t>
            </a:r>
            <a:r>
              <a:rPr lang="en-US" sz="3600" dirty="0">
                <a:latin typeface="Tw Cen MT"/>
                <a:ea typeface="+mn-ea"/>
                <a:cs typeface="Tw Cen MT"/>
              </a:rPr>
              <a:t>mean for: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>
                <a:latin typeface="Tw Cen MT"/>
                <a:ea typeface="+mn-ea"/>
                <a:cs typeface="Tw Cen MT"/>
              </a:rPr>
              <a:t>Capital </a:t>
            </a:r>
            <a:r>
              <a:rPr lang="en-US" sz="2800" dirty="0" smtClean="0">
                <a:latin typeface="Tw Cen MT"/>
                <a:ea typeface="+mn-ea"/>
                <a:cs typeface="Tw Cen MT"/>
              </a:rPr>
              <a:t>investments/improvements</a:t>
            </a:r>
            <a:endParaRPr lang="en-US" sz="2800" dirty="0">
              <a:latin typeface="Tw Cen MT"/>
              <a:ea typeface="+mn-ea"/>
              <a:cs typeface="Tw Cen MT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en-US" sz="2600" dirty="0">
                <a:latin typeface="Tw Cen MT"/>
                <a:ea typeface="+mn-ea"/>
                <a:cs typeface="Tw Cen MT"/>
              </a:rPr>
              <a:t>Roads, </a:t>
            </a:r>
            <a:r>
              <a:rPr lang="en-US" sz="2600" dirty="0" smtClean="0">
                <a:latin typeface="Tw Cen MT"/>
                <a:ea typeface="+mn-ea"/>
                <a:cs typeface="Tw Cen MT"/>
              </a:rPr>
              <a:t>real estate, buildings, future development, etc.</a:t>
            </a:r>
            <a:endParaRPr lang="en-US" sz="2600" dirty="0">
              <a:latin typeface="Tw Cen MT"/>
              <a:ea typeface="+mn-ea"/>
              <a:cs typeface="Tw Cen MT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>
                <a:latin typeface="Tw Cen MT"/>
                <a:ea typeface="+mn-ea"/>
                <a:cs typeface="Tw Cen MT"/>
              </a:rPr>
              <a:t>Infrastructure and utilities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 smtClean="0">
                <a:latin typeface="Tw Cen MT"/>
                <a:ea typeface="+mn-ea"/>
                <a:cs typeface="Tw Cen MT"/>
              </a:rPr>
              <a:t>Tourism</a:t>
            </a:r>
            <a:endParaRPr lang="en-US" sz="2800" dirty="0">
              <a:latin typeface="Tw Cen MT"/>
              <a:ea typeface="+mn-ea"/>
              <a:cs typeface="Tw Cen MT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>
                <a:latin typeface="Tw Cen MT"/>
                <a:ea typeface="+mn-ea"/>
                <a:cs typeface="Tw Cen MT"/>
              </a:rPr>
              <a:t>Other </a:t>
            </a:r>
            <a:r>
              <a:rPr lang="en-US" sz="2800" dirty="0" smtClean="0">
                <a:latin typeface="Tw Cen MT"/>
                <a:ea typeface="+mn-ea"/>
                <a:cs typeface="Tw Cen MT"/>
              </a:rPr>
              <a:t>industries</a:t>
            </a:r>
          </a:p>
          <a:p>
            <a:pPr fontAlgn="auto">
              <a:spcAft>
                <a:spcPts val="0"/>
              </a:spcAft>
              <a:defRPr/>
            </a:pPr>
            <a:endParaRPr lang="en-US" dirty="0">
              <a:latin typeface="Tw Cen MT"/>
              <a:ea typeface="+mn-ea"/>
              <a:cs typeface="Tw Cen M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9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400" dirty="0" smtClean="0">
                <a:latin typeface="Segoe Script" panose="020B0504020000000003" pitchFamily="34" charset="0"/>
              </a:rPr>
              <a:t>Economic impacts &amp; Considering Spirit of Place</a:t>
            </a:r>
            <a:endParaRPr lang="en-US" sz="3400" dirty="0">
              <a:latin typeface="Segoe Script" panose="020B0504020000000003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449" y="954089"/>
            <a:ext cx="7154051" cy="509205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6449" y="2838449"/>
            <a:ext cx="4292600" cy="3219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71549"/>
            <a:ext cx="3486151" cy="23241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55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egoe Script" panose="020B0504020000000003" pitchFamily="34" charset="0"/>
              </a:rPr>
              <a:t>Conservation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75" y="982663"/>
            <a:ext cx="8340725" cy="4978400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Font typeface="Wingdings 2" pitchFamily="18" charset="2"/>
              <a:buNone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Coastlines are in a constant state of give and take </a:t>
            </a:r>
          </a:p>
          <a:p>
            <a:pPr lvl="1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Sediment deposition builds coastlines</a:t>
            </a:r>
          </a:p>
          <a:p>
            <a:pPr lvl="1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Coastal erosion takes coastline away, or moves it around (think coastal inlets)</a:t>
            </a:r>
          </a:p>
          <a:p>
            <a:pPr marL="0" indent="0">
              <a:buFont typeface="Wingdings 2" pitchFamily="18" charset="2"/>
              <a:buNone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Higher sea levels result in:</a:t>
            </a:r>
          </a:p>
          <a:p>
            <a:pPr lvl="1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Greater stresses on habitat – more salinity, increased flooding</a:t>
            </a:r>
          </a:p>
          <a:p>
            <a:pPr lvl="1">
              <a:buFont typeface="Wingdings 2" pitchFamily="18" charset="2"/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sym typeface="Wingdings" pitchFamily="2" charset="2"/>
            </a:endParaRPr>
          </a:p>
          <a:p>
            <a:pPr lvl="1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sym typeface="Wingdings" pitchFamily="2" charset="2"/>
              </a:rPr>
              <a:t>Alters the ecosystem  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sym typeface="Wingdings" pitchFamily="2" charset="2"/>
              </a:rPr>
              <a:t>coastal habitats migrate</a:t>
            </a:r>
          </a:p>
          <a:p>
            <a:pPr lvl="2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sym typeface="Wingdings" pitchFamily="2" charset="2"/>
              </a:rPr>
              <a:t>Coastline and saltwater marshes move inland, often displacing coastal forests</a:t>
            </a:r>
          </a:p>
          <a:p>
            <a:pPr lvl="2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Habitat needs space to migrate </a:t>
            </a:r>
          </a:p>
        </p:txBody>
      </p:sp>
      <p:sp>
        <p:nvSpPr>
          <p:cNvPr id="4" name="Curved Right Arrow 3"/>
          <p:cNvSpPr/>
          <p:nvPr/>
        </p:nvSpPr>
        <p:spPr>
          <a:xfrm>
            <a:off x="348616" y="3048000"/>
            <a:ext cx="731520" cy="1216152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3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3" y="388938"/>
            <a:ext cx="8147050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63600" y="5824538"/>
            <a:ext cx="7976992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9pPr>
          </a:lstStyle>
          <a:p>
            <a:r>
              <a:rPr lang="en-US" sz="2400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Declining coastal hammock in the Withlacoochee Gulf Preserve </a:t>
            </a:r>
          </a:p>
          <a:p>
            <a:r>
              <a:rPr lang="en-US" dirty="0" smtClean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		</a:t>
            </a:r>
            <a:endParaRPr lang="en-US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400" y="5410200"/>
            <a:ext cx="398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Photo Credit: Jack </a:t>
            </a:r>
            <a:r>
              <a:rPr lang="en-US" dirty="0" err="1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Putz</a:t>
            </a:r>
            <a:r>
              <a:rPr lang="en-US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68300"/>
            <a:ext cx="6939213" cy="798263"/>
          </a:xfrm>
          <a:effectLst/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Tw Cen MT" panose="020B0602020104020603" pitchFamily="34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Why Plan Now? </a:t>
            </a:r>
            <a:endParaRPr lang="en-US" sz="3600" dirty="0">
              <a:solidFill>
                <a:srgbClr val="002060"/>
              </a:solidFill>
              <a:latin typeface="Segoe Script" panose="020B05040200000000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16100"/>
            <a:ext cx="3886200" cy="4360863"/>
          </a:xfrm>
          <a:solidFill>
            <a:schemeClr val="accent1">
              <a:lumMod val="50000"/>
              <a:alpha val="75000"/>
            </a:schemeClr>
          </a:solidFill>
          <a:ln>
            <a:noFill/>
          </a:ln>
          <a:effectLst/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Coastal change is happening now and will accelerate.</a:t>
            </a:r>
          </a:p>
          <a:p>
            <a:r>
              <a:rPr lang="en-US" sz="2400" dirty="0" smtClean="0"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Planning is slow, so need to start now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.</a:t>
            </a:r>
          </a:p>
          <a:p>
            <a:r>
              <a:rPr lang="en-US" sz="2400" dirty="0" smtClean="0"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Responsible and responsive leadership.</a:t>
            </a:r>
            <a:endParaRPr lang="en-US" sz="2400" dirty="0">
              <a:effectLst>
                <a:outerShdw blurRad="50800" dist="50800" dir="1200000" algn="ctr" rotWithShape="0">
                  <a:schemeClr val="tx1"/>
                </a:outerShdw>
              </a:effectLst>
            </a:endParaRPr>
          </a:p>
          <a:p>
            <a:r>
              <a:rPr lang="en-US" sz="2400" dirty="0" smtClean="0"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Opportunities to reduce costs, explore new markets, and plan better overall.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8921" y="1809749"/>
            <a:ext cx="2726437" cy="3052763"/>
          </a:xfrm>
          <a:prstGeom prst="rect">
            <a:avLst/>
          </a:prstGeom>
        </p:spPr>
      </p:pic>
      <p:pic>
        <p:nvPicPr>
          <p:cNvPr id="6" name="Content Placeholder 5" descr="cutegirlwithherpic.jpg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95988" y="3336130"/>
            <a:ext cx="2519411" cy="2827134"/>
          </a:xfrm>
        </p:spPr>
      </p:pic>
    </p:spTree>
    <p:extLst>
      <p:ext uri="{BB962C8B-B14F-4D97-AF65-F5344CB8AC3E}">
        <p14:creationId xmlns:p14="http://schemas.microsoft.com/office/powerpoint/2010/main" val="418434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68300"/>
            <a:ext cx="6939213" cy="798263"/>
          </a:xfrm>
          <a:effectLst/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Tw Cen MT" panose="020B0602020104020603" pitchFamily="34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Why </a:t>
            </a:r>
            <a:r>
              <a:rPr lang="en-US" sz="3600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Art Now</a:t>
            </a:r>
            <a:r>
              <a:rPr lang="en-US" sz="3600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? </a:t>
            </a:r>
            <a:endParaRPr lang="en-US" sz="3600" dirty="0">
              <a:solidFill>
                <a:srgbClr val="002060"/>
              </a:solidFill>
              <a:latin typeface="Segoe Script" panose="020B05040200000000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473200"/>
            <a:ext cx="3886200" cy="4699000"/>
          </a:xfrm>
          <a:solidFill>
            <a:schemeClr val="accent1">
              <a:lumMod val="50000"/>
              <a:alpha val="75000"/>
            </a:schemeClr>
          </a:solidFill>
          <a:ln>
            <a:noFill/>
          </a:ln>
          <a:effectLst/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Art can express aspects of this multi-faceted subject in a way that is valuable and unique</a:t>
            </a:r>
          </a:p>
          <a:p>
            <a:pPr lvl="1"/>
            <a:r>
              <a:rPr lang="en-US" dirty="0" smtClean="0"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Capturing the more intangible aspects, this will complement the research and data available. </a:t>
            </a:r>
          </a:p>
          <a:p>
            <a:r>
              <a:rPr lang="en-US" dirty="0" smtClean="0">
                <a:effectLst>
                  <a:outerShdw blurRad="50800" dist="50800" dir="1200000" algn="ctr" rotWithShape="0">
                    <a:schemeClr val="tx1"/>
                  </a:outerShdw>
                </a:effectLst>
              </a:rPr>
              <a:t>What is important to you to express as a community member? </a:t>
            </a:r>
            <a:endParaRPr lang="en-US" dirty="0" smtClean="0">
              <a:effectLst>
                <a:outerShdw blurRad="50800" dist="50800" dir="1200000" algn="ctr" rotWithShape="0">
                  <a:schemeClr val="tx1"/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455" y="650874"/>
            <a:ext cx="4140995" cy="552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0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049" y="450426"/>
            <a:ext cx="8648299" cy="6936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n w="3175">
                  <a:noFill/>
                </a:ln>
                <a:solidFill>
                  <a:schemeClr val="accent1">
                    <a:lumMod val="50000"/>
                  </a:schemeClr>
                </a:solidFill>
                <a:latin typeface="Segoe Script" panose="020B0504020000000003" pitchFamily="34" charset="0"/>
              </a:rPr>
              <a:t>All aboard…</a:t>
            </a:r>
            <a:endParaRPr lang="en-US" dirty="0">
              <a:solidFill>
                <a:srgbClr val="FF0000"/>
              </a:solidFill>
              <a:latin typeface="Segoe Script" panose="020B0504020000000003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3070746"/>
            <a:ext cx="9144000" cy="764275"/>
          </a:xfrm>
          <a:prstGeom prst="rect">
            <a:avLst/>
          </a:prstGeom>
          <a:solidFill>
            <a:srgbClr val="003366">
              <a:alpha val="49804"/>
            </a:srgbClr>
          </a:solidFill>
        </p:spPr>
        <p:txBody>
          <a:bodyPr/>
          <a:lstStyle/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</a:endParaRPr>
          </a:p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51148" y="3035575"/>
            <a:ext cx="67072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anose="02000600000000000000" pitchFamily="2" charset="0"/>
              </a:rPr>
              <a:t>ChangingLevyCoast.org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51" y="6605519"/>
            <a:ext cx="2599140" cy="26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25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16001</TotalTime>
  <Words>734</Words>
  <Application>Microsoft Office PowerPoint</Application>
  <PresentationFormat>On-screen Show (4:3)</PresentationFormat>
  <Paragraphs>127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 Levy County Coastal Change Art Project  Expressing Change in Levy County    November 15, 2013 Cedar Key Arts Center </vt:lpstr>
      <vt:lpstr>Expressing Change</vt:lpstr>
      <vt:lpstr>Excursion Agenda</vt:lpstr>
      <vt:lpstr>Context</vt:lpstr>
      <vt:lpstr>Context</vt:lpstr>
      <vt:lpstr>Coastal Change and Impacts of Sea Level Rise</vt:lpstr>
      <vt:lpstr>Past Sea Level Rise in Levy County</vt:lpstr>
      <vt:lpstr>Coastal Change and  Impacts of Sea Level Rise Today</vt:lpstr>
      <vt:lpstr>Sea Level Rise Projections  for Levy County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Areas Likely to Change by Year 2100</vt:lpstr>
      <vt:lpstr>Raising awareness and concern for coastal change… </vt:lpstr>
      <vt:lpstr>What does this mean for Levy County? </vt:lpstr>
      <vt:lpstr>Economic concerns with future changes to the coast</vt:lpstr>
      <vt:lpstr>Economic impacts &amp; Considering Spirit of Place</vt:lpstr>
      <vt:lpstr>Conservation concerns</vt:lpstr>
      <vt:lpstr>PowerPoint Presentation</vt:lpstr>
      <vt:lpstr> Why Plan Now? </vt:lpstr>
      <vt:lpstr> Why Art Now? </vt:lpstr>
      <vt:lpstr>All aboard…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Allen Reiss</dc:creator>
  <cp:lastModifiedBy>Latitude</cp:lastModifiedBy>
  <cp:revision>345</cp:revision>
  <dcterms:created xsi:type="dcterms:W3CDTF">2013-02-19T19:06:13Z</dcterms:created>
  <dcterms:modified xsi:type="dcterms:W3CDTF">2013-11-14T19:10:06Z</dcterms:modified>
</cp:coreProperties>
</file>